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56" r:id="rId5"/>
    <p:sldId id="266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h Le Tien" initials="TLT" lastIdx="4" clrIdx="0">
    <p:extLst>
      <p:ext uri="{19B8F6BF-5375-455C-9EA6-DF929625EA0E}">
        <p15:presenceInfo xmlns:p15="http://schemas.microsoft.com/office/powerpoint/2012/main" userId="S::thanhlet@nashtechglobal.com::0b6cda5f-4731-443c-851c-79ef5ce26645" providerId="AD"/>
      </p:ext>
    </p:extLst>
  </p:cmAuthor>
  <p:cmAuthor id="2" name="An Nguyen Ngoc" initials="AN" lastIdx="6" clrIdx="1">
    <p:extLst>
      <p:ext uri="{19B8F6BF-5375-455C-9EA6-DF929625EA0E}">
        <p15:presenceInfo xmlns:p15="http://schemas.microsoft.com/office/powerpoint/2012/main" userId="S::annguyenn@nashtechglobal.com::aa860cdf-2dfb-42b2-b0e5-3d2aea6bdc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BE3"/>
    <a:srgbClr val="7889ED"/>
    <a:srgbClr val="E30613"/>
    <a:srgbClr val="9AA6F1"/>
    <a:srgbClr val="FFFFFF"/>
    <a:srgbClr val="9E71AC"/>
    <a:srgbClr val="84468D"/>
    <a:srgbClr val="6A1F7A"/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DCE90-FDE5-4647-8ED6-77B47CCE61E3}" v="12" dt="2020-03-16T15:19:16.800"/>
    <p1510:client id="{2237F8A9-8C73-4926-8521-A8DE6D988745}" v="72" dt="2020-03-19T04:39:49.933"/>
    <p1510:client id="{372BEB13-F113-FC3E-83F4-8AEFF7EB4297}" v="7" dt="2020-05-08T10:51:14.205"/>
    <p1510:client id="{4B182DEE-EEF7-4CBB-AA68-38C3011F49A6}" v="381" dt="2020-03-16T04:01:48.809"/>
    <p1510:client id="{B38BE7CC-EE1E-6897-DA6C-5B184862A854}" v="19" dt="2020-05-10T03:58:26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8"/>
    <p:restoredTop sz="96047"/>
  </p:normalViewPr>
  <p:slideViewPr>
    <p:cSldViewPr snapToGrid="0">
      <p:cViewPr varScale="1">
        <p:scale>
          <a:sx n="111" d="100"/>
          <a:sy n="111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 Nguyen Ngoc" userId="S::annguyenn@nashtechglobal.com::aa860cdf-2dfb-42b2-b0e5-3d2aea6bdc45" providerId="AD" clId="Web-{372BEB13-F113-FC3E-83F4-8AEFF7EB4297}"/>
    <pc:docChg chg="">
      <pc:chgData name="An Nguyen Ngoc" userId="S::annguyenn@nashtechglobal.com::aa860cdf-2dfb-42b2-b0e5-3d2aea6bdc45" providerId="AD" clId="Web-{372BEB13-F113-FC3E-83F4-8AEFF7EB4297}" dt="2020-05-08T10:51:14.205" v="6"/>
      <pc:docMkLst>
        <pc:docMk/>
      </pc:docMkLst>
      <pc:sldChg chg="addCm">
        <pc:chgData name="An Nguyen Ngoc" userId="S::annguyenn@nashtechglobal.com::aa860cdf-2dfb-42b2-b0e5-3d2aea6bdc45" providerId="AD" clId="Web-{372BEB13-F113-FC3E-83F4-8AEFF7EB4297}" dt="2020-05-08T10:47:53.157" v="4"/>
        <pc:sldMkLst>
          <pc:docMk/>
          <pc:sldMk cId="2462187693" sldId="272"/>
        </pc:sldMkLst>
      </pc:sldChg>
      <pc:sldChg chg="addCm">
        <pc:chgData name="An Nguyen Ngoc" userId="S::annguyenn@nashtechglobal.com::aa860cdf-2dfb-42b2-b0e5-3d2aea6bdc45" providerId="AD" clId="Web-{372BEB13-F113-FC3E-83F4-8AEFF7EB4297}" dt="2020-05-08T10:45:08.579" v="1"/>
        <pc:sldMkLst>
          <pc:docMk/>
          <pc:sldMk cId="3239661837" sldId="280"/>
        </pc:sldMkLst>
      </pc:sldChg>
      <pc:sldChg chg="addCm">
        <pc:chgData name="An Nguyen Ngoc" userId="S::annguyenn@nashtechglobal.com::aa860cdf-2dfb-42b2-b0e5-3d2aea6bdc45" providerId="AD" clId="Web-{372BEB13-F113-FC3E-83F4-8AEFF7EB4297}" dt="2020-05-08T10:46:00.376" v="3"/>
        <pc:sldMkLst>
          <pc:docMk/>
          <pc:sldMk cId="2630758530" sldId="286"/>
        </pc:sldMkLst>
      </pc:sldChg>
      <pc:sldChg chg="addCm">
        <pc:chgData name="An Nguyen Ngoc" userId="S::annguyenn@nashtechglobal.com::aa860cdf-2dfb-42b2-b0e5-3d2aea6bdc45" providerId="AD" clId="Web-{372BEB13-F113-FC3E-83F4-8AEFF7EB4297}" dt="2020-05-08T10:45:39.297" v="2"/>
        <pc:sldMkLst>
          <pc:docMk/>
          <pc:sldMk cId="2127942804" sldId="287"/>
        </pc:sldMkLst>
      </pc:sldChg>
      <pc:sldChg chg="addCm">
        <pc:chgData name="An Nguyen Ngoc" userId="S::annguyenn@nashtechglobal.com::aa860cdf-2dfb-42b2-b0e5-3d2aea6bdc45" providerId="AD" clId="Web-{372BEB13-F113-FC3E-83F4-8AEFF7EB4297}" dt="2020-05-08T10:48:27.611" v="5"/>
        <pc:sldMkLst>
          <pc:docMk/>
          <pc:sldMk cId="4021786690" sldId="309"/>
        </pc:sldMkLst>
      </pc:sldChg>
      <pc:sldChg chg="addCm modCm">
        <pc:chgData name="An Nguyen Ngoc" userId="S::annguyenn@nashtechglobal.com::aa860cdf-2dfb-42b2-b0e5-3d2aea6bdc45" providerId="AD" clId="Web-{372BEB13-F113-FC3E-83F4-8AEFF7EB4297}" dt="2020-05-08T10:51:14.205" v="6"/>
        <pc:sldMkLst>
          <pc:docMk/>
          <pc:sldMk cId="1280322098" sldId="325"/>
        </pc:sldMkLst>
      </pc:sldChg>
    </pc:docChg>
  </pc:docChgLst>
  <pc:docChgLst>
    <pc:chgData name="Thanh Le Tien" userId="S::thanhlet@nashtechglobal.com::0b6cda5f-4731-443c-851c-79ef5ce26645" providerId="AD" clId="Web-{B38BE7CC-EE1E-6897-DA6C-5B184862A854}"/>
    <pc:docChg chg="modSld">
      <pc:chgData name="Thanh Le Tien" userId="S::thanhlet@nashtechglobal.com::0b6cda5f-4731-443c-851c-79ef5ce26645" providerId="AD" clId="Web-{B38BE7CC-EE1E-6897-DA6C-5B184862A854}" dt="2020-05-10T03:58:26.341" v="18" actId="20577"/>
      <pc:docMkLst>
        <pc:docMk/>
      </pc:docMkLst>
      <pc:sldChg chg="modSp addCm">
        <pc:chgData name="Thanh Le Tien" userId="S::thanhlet@nashtechglobal.com::0b6cda5f-4731-443c-851c-79ef5ce26645" providerId="AD" clId="Web-{B38BE7CC-EE1E-6897-DA6C-5B184862A854}" dt="2020-05-10T03:57:07.373" v="4" actId="20577"/>
        <pc:sldMkLst>
          <pc:docMk/>
          <pc:sldMk cId="2630758530" sldId="286"/>
        </pc:sldMkLst>
        <pc:spChg chg="mod">
          <ac:chgData name="Thanh Le Tien" userId="S::thanhlet@nashtechglobal.com::0b6cda5f-4731-443c-851c-79ef5ce26645" providerId="AD" clId="Web-{B38BE7CC-EE1E-6897-DA6C-5B184862A854}" dt="2020-05-10T03:57:07.373" v="4" actId="20577"/>
          <ac:spMkLst>
            <pc:docMk/>
            <pc:sldMk cId="2630758530" sldId="286"/>
            <ac:spMk id="10" creationId="{196A2120-8A52-1342-B5B5-749DA64977EC}"/>
          </ac:spMkLst>
        </pc:spChg>
      </pc:sldChg>
      <pc:sldChg chg="modSp addCm">
        <pc:chgData name="Thanh Le Tien" userId="S::thanhlet@nashtechglobal.com::0b6cda5f-4731-443c-851c-79ef5ce26645" providerId="AD" clId="Web-{B38BE7CC-EE1E-6897-DA6C-5B184862A854}" dt="2020-05-10T03:56:35.779" v="1"/>
        <pc:sldMkLst>
          <pc:docMk/>
          <pc:sldMk cId="2127942804" sldId="287"/>
        </pc:sldMkLst>
        <pc:spChg chg="mod">
          <ac:chgData name="Thanh Le Tien" userId="S::thanhlet@nashtechglobal.com::0b6cda5f-4731-443c-851c-79ef5ce26645" providerId="AD" clId="Web-{B38BE7CC-EE1E-6897-DA6C-5B184862A854}" dt="2020-05-10T03:56:26.248" v="0" actId="20577"/>
          <ac:spMkLst>
            <pc:docMk/>
            <pc:sldMk cId="2127942804" sldId="287"/>
            <ac:spMk id="9" creationId="{0D484DD4-BF93-5B47-8DDC-A455803B0F90}"/>
          </ac:spMkLst>
        </pc:spChg>
      </pc:sldChg>
      <pc:sldChg chg="modSp addCm">
        <pc:chgData name="Thanh Le Tien" userId="S::thanhlet@nashtechglobal.com::0b6cda5f-4731-443c-851c-79ef5ce26645" providerId="AD" clId="Web-{B38BE7CC-EE1E-6897-DA6C-5B184862A854}" dt="2020-05-10T03:57:37.685" v="6" actId="20577"/>
        <pc:sldMkLst>
          <pc:docMk/>
          <pc:sldMk cId="4021786690" sldId="309"/>
        </pc:sldMkLst>
        <pc:spChg chg="mod">
          <ac:chgData name="Thanh Le Tien" userId="S::thanhlet@nashtechglobal.com::0b6cda5f-4731-443c-851c-79ef5ce26645" providerId="AD" clId="Web-{B38BE7CC-EE1E-6897-DA6C-5B184862A854}" dt="2020-05-10T03:57:37.685" v="6" actId="20577"/>
          <ac:spMkLst>
            <pc:docMk/>
            <pc:sldMk cId="4021786690" sldId="309"/>
            <ac:spMk id="10" creationId="{1B91737F-B953-A046-BB63-A8977BF9A55F}"/>
          </ac:spMkLst>
        </pc:spChg>
      </pc:sldChg>
      <pc:sldChg chg="modSp">
        <pc:chgData name="Thanh Le Tien" userId="S::thanhlet@nashtechglobal.com::0b6cda5f-4731-443c-851c-79ef5ce26645" providerId="AD" clId="Web-{B38BE7CC-EE1E-6897-DA6C-5B184862A854}" dt="2020-05-10T03:58:26.341" v="17" actId="20577"/>
        <pc:sldMkLst>
          <pc:docMk/>
          <pc:sldMk cId="1280322098" sldId="325"/>
        </pc:sldMkLst>
        <pc:spChg chg="mod">
          <ac:chgData name="Thanh Le Tien" userId="S::thanhlet@nashtechglobal.com::0b6cda5f-4731-443c-851c-79ef5ce26645" providerId="AD" clId="Web-{B38BE7CC-EE1E-6897-DA6C-5B184862A854}" dt="2020-05-10T03:58:26.341" v="17" actId="20577"/>
          <ac:spMkLst>
            <pc:docMk/>
            <pc:sldMk cId="1280322098" sldId="325"/>
            <ac:spMk id="7" creationId="{926DF6D5-2D81-354D-91DD-B82740A30A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54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4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19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4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2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5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4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7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46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5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33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7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07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9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7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5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4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62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58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33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20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2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8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3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6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08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85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1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14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670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4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0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0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7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1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64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6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>
          <a:gsLst>
            <a:gs pos="52000">
              <a:srgbClr val="D80E24"/>
            </a:gs>
            <a:gs pos="0">
              <a:schemeClr val="accent2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pic>
        <p:nvPicPr>
          <p:cNvPr id="5" name="Picture 4" descr="A picture containing red, dark, holding, sitting&#10;&#10;Description automatically generated">
            <a:extLst>
              <a:ext uri="{FF2B5EF4-FFF2-40B4-BE49-F238E27FC236}">
                <a16:creationId xmlns:a16="http://schemas.microsoft.com/office/drawing/2014/main" id="{E305D520-911E-994D-8C2E-98A9DD3FE0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38" y="1676141"/>
            <a:ext cx="7078806" cy="47133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5844442" y="1581720"/>
            <a:ext cx="0" cy="217213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9122" y="5197642"/>
            <a:ext cx="4183478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9122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</p:spTree>
    <p:extLst>
      <p:ext uri="{BB962C8B-B14F-4D97-AF65-F5344CB8AC3E}">
        <p14:creationId xmlns:p14="http://schemas.microsoft.com/office/powerpoint/2010/main" val="32193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697950" y="1735097"/>
            <a:ext cx="2800815" cy="1413579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8F286A-DA08-AC46-ADD8-F09BFDE0D80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965195" y="2036432"/>
            <a:ext cx="2305779" cy="869416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statistics and key messages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9E6263A-D5F8-3D46-BC96-CA4722602D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946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507578-1BF0-AC40-B305-79B45C43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7222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C2D00DB-EDEF-9743-9105-6A049D54F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032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985FEA-7EA3-4342-AF4F-162C9C8B9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5626" y="1574800"/>
            <a:ext cx="3140213" cy="3708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9985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51542" y="1"/>
            <a:ext cx="4040458" cy="6568068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Insert non-cut out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80B4F-023F-4F4B-A2F2-0C6B7C3FE5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8580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7315200" cy="416430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0F390-3E6E-A048-8B7B-D6F24F87F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3242106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9607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3497580" cy="206118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43400" y="3927475"/>
            <a:ext cx="3497263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186738" y="1596366"/>
            <a:ext cx="3497262" cy="205581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86738" y="3927475"/>
            <a:ext cx="3497262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E3945CE-01DD-E54E-A172-E204734C8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3242106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9736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Enter service name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Did you know banner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877FB-B6C2-D64F-A480-F7F8CF248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24684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/>
            </a:lvl1pPr>
          </a:lstStyle>
          <a:p>
            <a:pPr lvl="0" algn="ctr"/>
            <a:r>
              <a:rPr lang="vi-VN"/>
              <a:t>Main heading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9CA15D-179C-844D-A74C-077BE7DFA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2120900"/>
            <a:ext cx="5157787" cy="395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4CA76A5-6BC5-9E4F-86D0-444719DE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4427" y="2145638"/>
            <a:ext cx="5157787" cy="395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0004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52000">
              <a:srgbClr val="D80E24"/>
            </a:gs>
            <a:gs pos="0">
              <a:schemeClr val="accent2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pic>
        <p:nvPicPr>
          <p:cNvPr id="6" name="Picture 5" descr="A bird flying in the air&#10;&#10;Description automatically generated">
            <a:extLst>
              <a:ext uri="{FF2B5EF4-FFF2-40B4-BE49-F238E27FC236}">
                <a16:creationId xmlns:a16="http://schemas.microsoft.com/office/drawing/2014/main" id="{862E3E5E-DC53-A04A-8EF1-22E19D42E1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1429">
            <a:off x="3535602" y="2495690"/>
            <a:ext cx="4377795" cy="40007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3538331" y="5754241"/>
            <a:ext cx="2306111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9122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9122" y="5197642"/>
            <a:ext cx="4183478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1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vi-VN"/>
              <a:t>Main heading</a:t>
            </a: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80005"/>
              </p:ext>
            </p:extLst>
          </p:nvPr>
        </p:nvGraphicFramePr>
        <p:xfrm>
          <a:off x="819018" y="939800"/>
          <a:ext cx="10533485" cy="51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656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56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275802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366088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490591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601794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9713187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1283140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366088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490591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601794" y="3997794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713187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</a:t>
            </a:r>
            <a:r>
              <a:rPr lang="vi-VN"/>
              <a:t>con </a:t>
            </a:r>
            <a:r>
              <a:rPr lang="en-US"/>
              <a:t>H</a:t>
            </a:r>
            <a:r>
              <a:rPr lang="vi-VN"/>
              <a:t>ere</a:t>
            </a:r>
          </a:p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9018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09304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33807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145010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256403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6356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09304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33807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145010" y="538507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256403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394297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+imag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589643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/>
              <a:t>background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/>
              <a:t>Click to edit </a:t>
            </a:r>
            <a:r>
              <a:rPr lang="en-US"/>
              <a:t>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6E31C-95C0-0E4F-8E82-6AD30121A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525" y="996950"/>
            <a:ext cx="5705475" cy="486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411693" y="1480532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/>
              <a:t>Place white icon inside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35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right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8"/>
            <a:ext cx="4979504" cy="65797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/>
              <a:t>Heading line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1" i="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/>
              <a:t>Click to edit heading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1B9E0-F36D-874E-B536-6CD202DD0E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75" y="1465263"/>
            <a:ext cx="4003675" cy="4805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47473E-07C0-1B46-B2D0-CA82CB73B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1663" y="1465263"/>
            <a:ext cx="5911850" cy="4805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28265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-bottom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4507593"/>
            <a:ext cx="1086394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/>
              <a:t>Click to edit heading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397874"/>
            <a:ext cx="10863943" cy="61549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Main 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43B59B-4D3C-9A4A-9287-7D15F55F44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103465"/>
            <a:ext cx="10863263" cy="2862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915167C-FF17-3D4F-BCDE-BA629E0E3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5016514"/>
            <a:ext cx="10863263" cy="1657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62004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's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9CC22-74F8-8C4A-BD2B-104067FA4DA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-26988" y="1"/>
            <a:ext cx="3525838" cy="6579704"/>
          </a:xfrm>
          <a:solidFill>
            <a:srgbClr val="9AA6F1"/>
          </a:solidFill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/>
              <a:t>Insert profile photo here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 b="1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vi-VN"/>
              <a:t>Full name here</a:t>
            </a:r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/>
              <a:t>Title or position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D93EE-90C3-6748-834A-3AAACC2DC2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9591" y="2275716"/>
            <a:ext cx="6588125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84351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/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vi-VN"/>
              <a:t>Click to add title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4722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B30F3-A7A4-4446-AFE1-870EA2575F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788" y="1655099"/>
            <a:ext cx="4494212" cy="39862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891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vi-VN"/>
              <a:t>Click to add title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140EB90-FDF2-BF4A-865F-3A7A6FCD8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655099"/>
            <a:ext cx="4494212" cy="39862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1930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vi-VN"/>
              <a:t>Click to add title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5E26F2C-3B93-B448-AC16-01606E9D47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2624" y="1371741"/>
            <a:ext cx="4989511" cy="23715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5641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28945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1"/>
            <a:ext cx="6049264" cy="606288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</a:t>
            </a:r>
            <a:r>
              <a:rPr lang="vi-VN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061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3922120"/>
          </a:xfrm>
          <a:solidFill>
            <a:srgbClr val="9E71AC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4"/>
            <a:ext cx="3345513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84362"/>
            <a:ext cx="296010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84362"/>
            <a:ext cx="297175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84362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Main 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FD799E0-B941-AD49-A2D6-1BB5230C27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3560" y="2398405"/>
            <a:ext cx="2961403" cy="291208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88F691A-D094-4F46-ABEE-AACCC797C6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0035" y="2398405"/>
            <a:ext cx="2961403" cy="291208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5EB94E5-000C-D346-BAB2-DB975456AD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52" y="2412721"/>
            <a:ext cx="2961403" cy="291208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6923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52000">
              <a:srgbClr val="D80E24"/>
            </a:gs>
            <a:gs pos="0">
              <a:schemeClr val="accent2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A026673-4824-2443-BADD-CCAC8C1B95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1807" y="923161"/>
            <a:ext cx="4832635" cy="4831080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9122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9122" y="5197642"/>
            <a:ext cx="4183478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62C36F-A43F-AE42-B8F5-841DDB90D8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5702" y="3429000"/>
            <a:ext cx="3429000" cy="30511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9041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5146607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1957" y="1623915"/>
            <a:ext cx="5381556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30011" y="1884362"/>
            <a:ext cx="474096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155756" y="1884362"/>
            <a:ext cx="4501967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Main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5F615-A243-5840-84EC-9E33BF4ED2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55700" y="2424113"/>
            <a:ext cx="4502150" cy="280987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8E4E77-E825-EA42-8B3E-6B6E1DE7E9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34150" y="2424113"/>
            <a:ext cx="4736824" cy="280987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9586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69550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959611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5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623915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768024"/>
            <a:ext cx="4760844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397027" y="4083732"/>
            <a:ext cx="476084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768024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1034128" y="4088702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Main 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96B441-B518-C944-AEAD-6FFD8ED98E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4128" y="2308225"/>
            <a:ext cx="4731026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28ED11-8198-AF44-9DBB-63953057EB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4128" y="4669454"/>
            <a:ext cx="4731026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C9197E8-EEE0-644D-8341-BC9FACF0AB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11936" y="2308225"/>
            <a:ext cx="4731026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C3B10DF-E442-454C-B41F-08BA0E4C40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11936" y="4669454"/>
            <a:ext cx="4731026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754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5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19371" y="1811346"/>
            <a:ext cx="2962067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Main heading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657AA7-9D1D-DF42-8A30-F2C7E74A1A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43402" y="2235210"/>
            <a:ext cx="2961403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0D54E19-C100-C042-99CF-79E9E78651E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19371" y="2235210"/>
            <a:ext cx="2961403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03B4E3E7-9B06-F148-9D66-841F2EAA82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35459" y="1811346"/>
            <a:ext cx="2960105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246FC74-B377-7247-95F5-7D41C028400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33497" y="2235210"/>
            <a:ext cx="2961403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B978492D-3924-3044-AB2D-480EE03AC5D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9E133F7F-4A15-F047-BFAB-D68E211FF1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7" name="Text Placeholder 46">
            <a:extLst>
              <a:ext uri="{FF2B5EF4-FFF2-40B4-BE49-F238E27FC236}">
                <a16:creationId xmlns:a16="http://schemas.microsoft.com/office/drawing/2014/main" id="{90CF51E0-AA3A-E640-A7B8-BC76F6693E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19371" y="4147042"/>
            <a:ext cx="2962067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EAC4F05-C9D8-B545-8439-AB48C968CE2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19371" y="4570906"/>
            <a:ext cx="2961403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46">
            <a:extLst>
              <a:ext uri="{FF2B5EF4-FFF2-40B4-BE49-F238E27FC236}">
                <a16:creationId xmlns:a16="http://schemas.microsoft.com/office/drawing/2014/main" id="{B66E8671-282F-7240-A9FB-1E750E7A8A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35459" y="4147042"/>
            <a:ext cx="2960105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C741259-C020-254E-85BB-3A847CD5925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433497" y="4570906"/>
            <a:ext cx="2961403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A74CB81-4C04-EB40-BE0D-7E4F2FB3D3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8F11FB1B-B983-794F-BE59-E17DCB1655B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34128" y="4156982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D291445-8D37-9C4B-99FA-F14082F0275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43402" y="4580845"/>
            <a:ext cx="2961403" cy="1208089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0866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">
    <p:bg>
      <p:bgPr>
        <a:gradFill>
          <a:gsLst>
            <a:gs pos="52000">
              <a:srgbClr val="D80E24"/>
            </a:gs>
            <a:gs pos="0">
              <a:schemeClr val="accent2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E6B246-378C-094E-80BF-708F0BD8AC12}"/>
              </a:ext>
            </a:extLst>
          </p:cNvPr>
          <p:cNvSpPr/>
          <p:nvPr userDrawn="1"/>
        </p:nvSpPr>
        <p:spPr>
          <a:xfrm>
            <a:off x="2736224" y="2118429"/>
            <a:ext cx="6481011" cy="235417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97045" y="2419888"/>
            <a:ext cx="5517994" cy="651303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BF4D-7F0A-5544-A081-70277473873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02018" y="3110534"/>
            <a:ext cx="5516563" cy="10539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Eperio</a:t>
            </a:r>
            <a:r>
              <a:rPr lang="en-US"/>
              <a:t> </a:t>
            </a:r>
            <a:r>
              <a:rPr lang="en-US" err="1"/>
              <a:t>doloraepudae</a:t>
            </a:r>
            <a:r>
              <a:rPr lang="en-US"/>
              <a:t> </a:t>
            </a:r>
            <a:r>
              <a:rPr lang="en-US" err="1"/>
              <a:t>culparundi</a:t>
            </a:r>
            <a:r>
              <a:rPr lang="en-US"/>
              <a:t> </a:t>
            </a:r>
            <a:r>
              <a:rPr lang="en-US" err="1"/>
              <a:t>dolecti</a:t>
            </a:r>
            <a:r>
              <a:rPr lang="en-US"/>
              <a:t> </a:t>
            </a:r>
            <a:r>
              <a:rPr lang="en-US" err="1"/>
              <a:t>isciam</a:t>
            </a:r>
            <a:r>
              <a:rPr lang="en-US"/>
              <a:t>, </a:t>
            </a:r>
            <a:r>
              <a:rPr lang="en-US" err="1"/>
              <a:t>nienis</a:t>
            </a:r>
            <a:r>
              <a:rPr lang="en-US"/>
              <a:t> </a:t>
            </a:r>
            <a:r>
              <a:rPr lang="en-US" err="1"/>
              <a:t>nonserum</a:t>
            </a:r>
            <a:r>
              <a:rPr lang="en-US"/>
              <a:t> la </a:t>
            </a:r>
            <a:r>
              <a:rPr lang="en-US" err="1"/>
              <a:t>aciate</a:t>
            </a:r>
            <a:r>
              <a:rPr lang="en-US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A9993A-3305-3542-AAAF-6BBF3E883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98974" y="3663232"/>
            <a:ext cx="4075044" cy="1801481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Cut out image</a:t>
            </a:r>
          </a:p>
        </p:txBody>
      </p:sp>
    </p:spTree>
    <p:extLst>
      <p:ext uri="{BB962C8B-B14F-4D97-AF65-F5344CB8AC3E}">
        <p14:creationId xmlns:p14="http://schemas.microsoft.com/office/powerpoint/2010/main" val="1075504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10515600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559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080136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94104" y="393263"/>
            <a:ext cx="4099406" cy="738464"/>
          </a:xfrm>
          <a:noFill/>
          <a:ln w="76200">
            <a:gradFill>
              <a:gsLst>
                <a:gs pos="0">
                  <a:srgbClr val="576BE3"/>
                </a:gs>
                <a:gs pos="48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196472" y="1811347"/>
            <a:ext cx="3397040" cy="3191245"/>
          </a:xfrm>
          <a:solidFill>
            <a:schemeClr val="tx1">
              <a:lumMod val="25000"/>
              <a:lumOff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/>
              <a:t> Image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162388" y="1811347"/>
            <a:ext cx="3113194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/>
              <a:t>The Challenge</a:t>
            </a:r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7588470" y="521060"/>
            <a:ext cx="1860330" cy="2313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200" b="0">
                <a:solidFill>
                  <a:schemeClr val="accent1">
                    <a:lumMod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vi-VN"/>
              <a:t>Type of service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834102" y="1811347"/>
            <a:ext cx="3111733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/>
              <a:t>Who are </a:t>
            </a:r>
            <a:r>
              <a:rPr lang="en-US" err="1"/>
              <a:t>xxxx</a:t>
            </a:r>
            <a:r>
              <a:rPr lang="en-US"/>
              <a:t>?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7588470" y="775051"/>
            <a:ext cx="1860330" cy="2313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2784405" cy="834530"/>
          </a:xfr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  <a:p>
            <a:pPr lvl="0"/>
            <a:r>
              <a:rPr lang="en-US"/>
              <a:t>Brand logo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33437" y="3860408"/>
            <a:ext cx="3112432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Solution &amp; Benefits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602702" y="521060"/>
            <a:ext cx="1860330" cy="2313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2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/>
              <a:t>Function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162825" y="3860408"/>
            <a:ext cx="3112650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602702" y="775051"/>
            <a:ext cx="1860330" cy="2313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2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47256-EA23-F84E-A014-6C66E7D7EA4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2748" y="2210895"/>
            <a:ext cx="3113087" cy="146526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5B5B4A9-F88E-914D-9731-C1250DD640F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62388" y="2210895"/>
            <a:ext cx="3113087" cy="146526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A34E495-B5E2-624E-ADC6-FC3E1908B08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2748" y="4278234"/>
            <a:ext cx="3113087" cy="146526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068C358-90C8-8F42-80DE-A1411A2669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62388" y="4278234"/>
            <a:ext cx="3113087" cy="146526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3432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0">
              <a:schemeClr val="accent2"/>
            </a:gs>
            <a:gs pos="54000">
              <a:srgbClr val="E30613"/>
            </a:gs>
            <a:gs pos="100000">
              <a:srgbClr val="E3061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5000" y="2641635"/>
            <a:ext cx="4183478" cy="86190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/>
              <a:t>Thank you</a:t>
            </a:r>
            <a:endParaRPr lang="en-US"/>
          </a:p>
        </p:txBody>
      </p:sp>
      <p:pic>
        <p:nvPicPr>
          <p:cNvPr id="8" name="Picture 7" descr="A picture containing animal&#10;&#10;Description automatically generated">
            <a:extLst>
              <a:ext uri="{FF2B5EF4-FFF2-40B4-BE49-F238E27FC236}">
                <a16:creationId xmlns:a16="http://schemas.microsoft.com/office/drawing/2014/main" id="{DA339D02-E857-9049-BE34-754D7DC84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61442" cy="66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5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55B67-0C9F-994D-AC6D-D593D2468E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5030" y="1074820"/>
            <a:ext cx="4812631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151AD1-7A99-A042-9109-44E3609880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816513" y="3737561"/>
            <a:ext cx="3765887" cy="2551112"/>
          </a:xfrm>
        </p:spPr>
        <p:txBody>
          <a:bodyPr anchor="b">
            <a:normAutofit/>
          </a:bodyPr>
          <a:lstStyle>
            <a:lvl1pPr marL="514350" indent="-514350">
              <a:buClr>
                <a:schemeClr val="accent6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4090988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6286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CF8BC7-E154-F647-9940-546792432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5867" y="1074821"/>
            <a:ext cx="6480175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4ECA2-305F-8E46-A405-5F2FA00959E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68675" y="1458342"/>
            <a:ext cx="1208217" cy="61108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E30613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5517994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45907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gradFill>
              <a:gsLst>
                <a:gs pos="0">
                  <a:srgbClr val="576BE3"/>
                </a:gs>
                <a:gs pos="51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statistics and key messages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CB061B-2B4C-7A42-AB1B-6155E460A6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080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89BB2E7-64C0-EC43-B19B-8847B93A1E5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Recap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61901" y="2094403"/>
            <a:ext cx="2749488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1882F8-0C27-7447-AEDD-B50B3C5948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61901" y="2313860"/>
            <a:ext cx="2749488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6190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</a:t>
            </a:r>
            <a:endParaRPr lang="en-US"/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30182E95-BA6E-FD43-AF07-476083F2990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8044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0C6C82B0-7B2D-054A-AD77-CB159689115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04140" y="2094403"/>
            <a:ext cx="2749487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444985FC-8F87-F54A-9693-B86DD2AA312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04139" y="2313860"/>
            <a:ext cx="2749488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Content Placeholder 11">
            <a:extLst>
              <a:ext uri="{FF2B5EF4-FFF2-40B4-BE49-F238E27FC236}">
                <a16:creationId xmlns:a16="http://schemas.microsoft.com/office/drawing/2014/main" id="{A5EF75EF-75B6-5C46-A5A3-15B913D7F5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0414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</a:t>
            </a:r>
            <a:endParaRPr lang="en-US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78B7C6ED-1C7C-AB47-8718-757442CC247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5691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B236EC48-9B15-0C4D-AD66-A870AC72565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480611" y="2094403"/>
            <a:ext cx="2749488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A1FEA8BF-9113-204F-B716-78A99040B60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480611" y="2313860"/>
            <a:ext cx="2749488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5B0B95E5-E797-8A43-A885-ABAD856FB41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8061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</a:t>
            </a:r>
            <a:endParaRPr lang="en-US"/>
          </a:p>
        </p:txBody>
      </p:sp>
      <p:sp>
        <p:nvSpPr>
          <p:cNvPr id="55" name="Content Placeholder 17">
            <a:extLst>
              <a:ext uri="{FF2B5EF4-FFF2-40B4-BE49-F238E27FC236}">
                <a16:creationId xmlns:a16="http://schemas.microsoft.com/office/drawing/2014/main" id="{900C16CD-5FCA-E146-BF1F-1D97800BBE0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3820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961901" y="4182401"/>
            <a:ext cx="2749488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7" name="Content Placeholder 9">
            <a:extLst>
              <a:ext uri="{FF2B5EF4-FFF2-40B4-BE49-F238E27FC236}">
                <a16:creationId xmlns:a16="http://schemas.microsoft.com/office/drawing/2014/main" id="{B90BC06A-B476-2C4E-81D4-664546DCB99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61901" y="4401858"/>
            <a:ext cx="2749488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8" name="Content Placeholder 11">
            <a:extLst>
              <a:ext uri="{FF2B5EF4-FFF2-40B4-BE49-F238E27FC236}">
                <a16:creationId xmlns:a16="http://schemas.microsoft.com/office/drawing/2014/main" id="{BCFBD06F-6A87-DE44-9D65-AC4C00133AD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6190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</a:t>
            </a:r>
            <a:endParaRPr lang="en-US"/>
          </a:p>
        </p:txBody>
      </p:sp>
      <p:sp>
        <p:nvSpPr>
          <p:cNvPr id="60" name="Content Placeholder 17">
            <a:extLst>
              <a:ext uri="{FF2B5EF4-FFF2-40B4-BE49-F238E27FC236}">
                <a16:creationId xmlns:a16="http://schemas.microsoft.com/office/drawing/2014/main" id="{AA25C5DF-FD4B-F04B-810B-1F9C019C5B3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58044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1" name="Content Placeholder 6">
            <a:extLst>
              <a:ext uri="{FF2B5EF4-FFF2-40B4-BE49-F238E27FC236}">
                <a16:creationId xmlns:a16="http://schemas.microsoft.com/office/drawing/2014/main" id="{96100E2D-858D-7E49-A9A4-93FCF9DB33D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04138" y="4182401"/>
            <a:ext cx="2749487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2" name="Content Placeholder 9">
            <a:extLst>
              <a:ext uri="{FF2B5EF4-FFF2-40B4-BE49-F238E27FC236}">
                <a16:creationId xmlns:a16="http://schemas.microsoft.com/office/drawing/2014/main" id="{538EF49E-F473-564C-A9B2-C8A852CD3A4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04138" y="4401858"/>
            <a:ext cx="2749487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Content Placeholder 11">
            <a:extLst>
              <a:ext uri="{FF2B5EF4-FFF2-40B4-BE49-F238E27FC236}">
                <a16:creationId xmlns:a16="http://schemas.microsoft.com/office/drawing/2014/main" id="{2B7FBC51-D606-8D46-9B56-43EA19B0B8D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0414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</a:t>
            </a:r>
            <a:endParaRPr lang="en-US"/>
          </a:p>
        </p:txBody>
      </p:sp>
      <p:sp>
        <p:nvSpPr>
          <p:cNvPr id="65" name="Content Placeholder 17">
            <a:extLst>
              <a:ext uri="{FF2B5EF4-FFF2-40B4-BE49-F238E27FC236}">
                <a16:creationId xmlns:a16="http://schemas.microsoft.com/office/drawing/2014/main" id="{76C54CE6-5FBD-4F41-B7E0-4C5FCF27A5A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35691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A4D847F3-297B-2543-83C7-302329B18DE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80610" y="4182401"/>
            <a:ext cx="2749487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2A6B737A-F5D8-424C-9503-4B1585A74A7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480610" y="4401858"/>
            <a:ext cx="2749487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8" name="Content Placeholder 11">
            <a:extLst>
              <a:ext uri="{FF2B5EF4-FFF2-40B4-BE49-F238E27FC236}">
                <a16:creationId xmlns:a16="http://schemas.microsoft.com/office/drawing/2014/main" id="{472EB05F-9E77-8147-8232-36FBA0578BB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48061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err="1"/>
              <a:t>Laceperum</a:t>
            </a:r>
            <a:r>
              <a:rPr lang="en-US"/>
              <a:t> </a:t>
            </a:r>
            <a:r>
              <a:rPr lang="en-US" err="1"/>
              <a:t>volenectae</a:t>
            </a:r>
            <a:r>
              <a:rPr lang="en-US"/>
              <a:t> num </a:t>
            </a:r>
            <a:r>
              <a:rPr lang="en-US" err="1"/>
              <a:t>quatios</a:t>
            </a:r>
            <a:r>
              <a:rPr lang="en-US"/>
              <a:t> </a:t>
            </a:r>
            <a:r>
              <a:rPr lang="en-US" err="1"/>
              <a:t>moditaqui</a:t>
            </a:r>
            <a:r>
              <a:rPr lang="en-US"/>
              <a:t> </a:t>
            </a:r>
            <a:r>
              <a:rPr lang="en-US" err="1"/>
              <a:t>dusam</a:t>
            </a:r>
            <a:r>
              <a:rPr lang="en-US"/>
              <a:t>, </a:t>
            </a:r>
            <a:r>
              <a:rPr lang="en-US" err="1"/>
              <a:t>sam</a:t>
            </a:r>
            <a:r>
              <a:rPr lang="en-US"/>
              <a:t> vel </a:t>
            </a:r>
            <a:r>
              <a:rPr lang="en-US" err="1"/>
              <a:t>evendig</a:t>
            </a:r>
            <a:r>
              <a:rPr lang="en-US"/>
              <a:t> </a:t>
            </a:r>
            <a:r>
              <a:rPr lang="en-US" err="1"/>
              <a:t>nistibusae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rerupid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5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gradFill>
          <a:gsLst>
            <a:gs pos="52000">
              <a:srgbClr val="D80E24"/>
            </a:gs>
            <a:gs pos="0">
              <a:schemeClr val="accent2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6574E08-8A8E-9A4C-8F7F-D947A2E4BE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974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gradFill>
          <a:gsLst>
            <a:gs pos="52000">
              <a:srgbClr val="D80E24"/>
            </a:gs>
            <a:gs pos="0">
              <a:schemeClr val="accent2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statistics and key messages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9F0A15B-8EC0-1643-A511-4C7ABB1570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5421"/>
            <a:ext cx="5411788" cy="428466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8288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Xxth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Month </a:t>
            </a:r>
            <a:r>
              <a:rPr lang="en-US"/>
              <a:t>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5" r:id="rId2"/>
    <p:sldLayoutId id="2147483716" r:id="rId3"/>
    <p:sldLayoutId id="2147483672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700" r:id="rId10"/>
    <p:sldLayoutId id="2147483699" r:id="rId11"/>
    <p:sldLayoutId id="2147483713" r:id="rId12"/>
    <p:sldLayoutId id="2147483717" r:id="rId13"/>
    <p:sldLayoutId id="2147483701" r:id="rId14"/>
    <p:sldLayoutId id="2147483702" r:id="rId15"/>
    <p:sldLayoutId id="2147483703" r:id="rId16"/>
    <p:sldLayoutId id="2147483704" r:id="rId17"/>
    <p:sldLayoutId id="2147483692" r:id="rId18"/>
    <p:sldLayoutId id="2147483671" r:id="rId19"/>
    <p:sldLayoutId id="2147483676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90" r:id="rId29"/>
    <p:sldLayoutId id="2147483706" r:id="rId30"/>
    <p:sldLayoutId id="2147483705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30613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6"/>
        </a:buClr>
        <a:buSzPct val="120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medium.com/@letienthanh0212" TargetMode="External"/><Relationship Id="rId5" Type="http://schemas.openxmlformats.org/officeDocument/2006/relationships/hyperlink" Target="mailto:letienthanh0212@gmail.com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11" Type="http://schemas.openxmlformats.org/officeDocument/2006/relationships/image" Target="../media/image29.tiff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identity/sign-in/web/sign-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onsole.developers.google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1" Type="http://schemas.openxmlformats.org/officeDocument/2006/relationships/image" Target="../media/image47.png"/><Relationship Id="rId5" Type="http://schemas.openxmlformats.org/officeDocument/2006/relationships/image" Target="../media/image13.tiff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sv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44.svg"/><Relationship Id="rId4" Type="http://schemas.openxmlformats.org/officeDocument/2006/relationships/image" Target="../media/image50.svg"/><Relationship Id="rId9" Type="http://schemas.openxmlformats.org/officeDocument/2006/relationships/image" Target="../media/image43.png"/><Relationship Id="rId1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svg"/><Relationship Id="rId5" Type="http://schemas.openxmlformats.org/officeDocument/2006/relationships/image" Target="../media/image39.png"/><Relationship Id="rId10" Type="http://schemas.openxmlformats.org/officeDocument/2006/relationships/image" Target="../media/image59.svg"/><Relationship Id="rId4" Type="http://schemas.openxmlformats.org/officeDocument/2006/relationships/image" Target="../media/image50.sv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svg"/><Relationship Id="rId11" Type="http://schemas.openxmlformats.org/officeDocument/2006/relationships/image" Target="../media/image58.png"/><Relationship Id="rId5" Type="http://schemas.openxmlformats.org/officeDocument/2006/relationships/image" Target="../media/image61.png"/><Relationship Id="rId10" Type="http://schemas.openxmlformats.org/officeDocument/2006/relationships/image" Target="../media/image65.svg"/><Relationship Id="rId4" Type="http://schemas.openxmlformats.org/officeDocument/2006/relationships/image" Target="../media/image60.sv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svg"/><Relationship Id="rId11" Type="http://schemas.openxmlformats.org/officeDocument/2006/relationships/image" Target="../media/image58.png"/><Relationship Id="rId5" Type="http://schemas.openxmlformats.org/officeDocument/2006/relationships/image" Target="../media/image61.png"/><Relationship Id="rId10" Type="http://schemas.openxmlformats.org/officeDocument/2006/relationships/image" Target="../media/image65.svg"/><Relationship Id="rId4" Type="http://schemas.openxmlformats.org/officeDocument/2006/relationships/image" Target="../media/image60.sv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svg"/><Relationship Id="rId5" Type="http://schemas.openxmlformats.org/officeDocument/2006/relationships/image" Target="../media/image39.png"/><Relationship Id="rId4" Type="http://schemas.openxmlformats.org/officeDocument/2006/relationships/image" Target="../media/image60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59.sv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svg"/><Relationship Id="rId11" Type="http://schemas.openxmlformats.org/officeDocument/2006/relationships/image" Target="../media/image58.png"/><Relationship Id="rId5" Type="http://schemas.openxmlformats.org/officeDocument/2006/relationships/image" Target="../media/image61.png"/><Relationship Id="rId15" Type="http://schemas.openxmlformats.org/officeDocument/2006/relationships/image" Target="../media/image68.svg"/><Relationship Id="rId10" Type="http://schemas.openxmlformats.org/officeDocument/2006/relationships/image" Target="../media/image65.svg"/><Relationship Id="rId4" Type="http://schemas.openxmlformats.org/officeDocument/2006/relationships/image" Target="../media/image60.svg"/><Relationship Id="rId9" Type="http://schemas.openxmlformats.org/officeDocument/2006/relationships/image" Target="../media/image54.png"/><Relationship Id="rId14" Type="http://schemas.openxmlformats.org/officeDocument/2006/relationships/image" Target="../media/image6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svg"/><Relationship Id="rId11" Type="http://schemas.openxmlformats.org/officeDocument/2006/relationships/image" Target="../media/image73.png"/><Relationship Id="rId5" Type="http://schemas.openxmlformats.org/officeDocument/2006/relationships/image" Target="../media/image39.png"/><Relationship Id="rId10" Type="http://schemas.openxmlformats.org/officeDocument/2006/relationships/image" Target="../media/image59.svg"/><Relationship Id="rId4" Type="http://schemas.openxmlformats.org/officeDocument/2006/relationships/image" Target="../media/image60.sv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53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nhle0212/IdentityProviderSampl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medium.com/@letienthanh0212" TargetMode="External"/><Relationship Id="rId4" Type="http://schemas.openxmlformats.org/officeDocument/2006/relationships/hyperlink" Target="mailto:letienthanh0212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61DC5A-9436-9147-AA89-04F2352D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035" y="1035424"/>
            <a:ext cx="10515600" cy="2181271"/>
          </a:xfrm>
        </p:spPr>
        <p:txBody>
          <a:bodyPr>
            <a:normAutofit/>
          </a:bodyPr>
          <a:lstStyle/>
          <a:p>
            <a:r>
              <a:rPr lang="en-VN" sz="4800" dirty="0"/>
              <a:t>Authentication and Authorization </a:t>
            </a:r>
            <a:br>
              <a:rPr lang="en-VN" sz="4800" dirty="0"/>
            </a:br>
            <a:r>
              <a:rPr lang="en-VN" sz="4800" dirty="0"/>
              <a:t>in ASP.NET Core</a:t>
            </a:r>
            <a:br>
              <a:rPr lang="en-VN" sz="4800" dirty="0"/>
            </a:br>
            <a:endParaRPr lang="en-VN" sz="480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F2359FC-E0A8-CB40-A5D0-4A0D0B29F45D}"/>
              </a:ext>
            </a:extLst>
          </p:cNvPr>
          <p:cNvSpPr txBox="1">
            <a:spLocks/>
          </p:cNvSpPr>
          <p:nvPr/>
        </p:nvSpPr>
        <p:spPr>
          <a:xfrm>
            <a:off x="327212" y="4004841"/>
            <a:ext cx="10515600" cy="2281951"/>
          </a:xfrm>
          <a:prstGeom prst="rect">
            <a:avLst/>
          </a:prstGeom>
        </p:spPr>
        <p:txBody>
          <a:bodyPr vert="horz" lIns="9000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>
                <a:solidFill>
                  <a:srgbClr val="E3061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VN" sz="2400" dirty="0">
                <a:solidFill>
                  <a:schemeClr val="tx1"/>
                </a:solidFill>
              </a:rPr>
              <a:t>Email:</a:t>
            </a:r>
            <a:r>
              <a:rPr lang="en-VN" sz="2400" dirty="0"/>
              <a:t> </a:t>
            </a:r>
            <a:r>
              <a:rPr lang="en-VN" sz="2400" dirty="0">
                <a:hlinkClick r:id="rId5"/>
              </a:rPr>
              <a:t>letienthanh0212@gmail.com</a:t>
            </a:r>
            <a:endParaRPr lang="en-VN" sz="2400" dirty="0"/>
          </a:p>
          <a:p>
            <a:pPr>
              <a:lnSpc>
                <a:spcPct val="150000"/>
              </a:lnSpc>
            </a:pPr>
            <a:r>
              <a:rPr lang="en-VN" sz="2400" dirty="0">
                <a:solidFill>
                  <a:schemeClr val="tx1"/>
                </a:solidFill>
              </a:rPr>
              <a:t>Skype: </a:t>
            </a:r>
            <a:r>
              <a:rPr lang="en-VN" sz="2400" dirty="0"/>
              <a:t>lethanh212</a:t>
            </a:r>
          </a:p>
          <a:p>
            <a:pPr>
              <a:lnSpc>
                <a:spcPct val="150000"/>
              </a:lnSpc>
            </a:pPr>
            <a:r>
              <a:rPr lang="en-VN" sz="2400" dirty="0">
                <a:solidFill>
                  <a:schemeClr val="tx1"/>
                </a:solidFill>
              </a:rPr>
              <a:t>Medium: </a:t>
            </a:r>
            <a:r>
              <a:rPr lang="en-US" sz="2400" dirty="0">
                <a:hlinkClick r:id="rId6"/>
              </a:rPr>
              <a:t>https://medium.com/@letienthanh0212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06D64-3F43-DD42-A593-4EF19B9CEF68}"/>
              </a:ext>
            </a:extLst>
          </p:cNvPr>
          <p:cNvSpPr txBox="1"/>
          <p:nvPr/>
        </p:nvSpPr>
        <p:spPr>
          <a:xfrm>
            <a:off x="7743463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3664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Identity Cookie</a:t>
            </a:r>
          </a:p>
        </p:txBody>
      </p:sp>
      <p:pic>
        <p:nvPicPr>
          <p:cNvPr id="3" name="Graphic 2" descr="Internet">
            <a:extLst>
              <a:ext uri="{FF2B5EF4-FFF2-40B4-BE49-F238E27FC236}">
                <a16:creationId xmlns:a16="http://schemas.microsoft.com/office/drawing/2014/main" id="{589EF294-316A-4642-806E-6634912E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960" y="2085556"/>
            <a:ext cx="2849880" cy="284988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B20FBBF1-D64A-594D-86FD-5D6CFA840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1160" y="2222716"/>
            <a:ext cx="2575560" cy="25755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61D59C-763B-E44B-B14F-0044F78AC59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36720" y="3510496"/>
            <a:ext cx="3569134" cy="0"/>
          </a:xfrm>
          <a:prstGeom prst="straightConnector1">
            <a:avLst/>
          </a:prstGeom>
          <a:ln w="104775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EA46E742-D62A-314B-A8D0-41F3F2C3C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6183" y="2029993"/>
            <a:ext cx="1339633" cy="13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3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Identity Cookie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4579A-C2A8-1F49-9E4C-7D220C452BCA}"/>
              </a:ext>
            </a:extLst>
          </p:cNvPr>
          <p:cNvSpPr txBox="1"/>
          <p:nvPr/>
        </p:nvSpPr>
        <p:spPr>
          <a:xfrm>
            <a:off x="838200" y="1471961"/>
            <a:ext cx="77091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sz="2000" dirty="0"/>
              <a:t>Tracks to which user a request belongs to</a:t>
            </a:r>
          </a:p>
          <a:p>
            <a:pPr marL="285750" indent="-285750">
              <a:buFontTx/>
              <a:buChar char="-"/>
            </a:pPr>
            <a:r>
              <a:rPr lang="en-VN" sz="2000" dirty="0"/>
              <a:t>Safely stores user information</a:t>
            </a:r>
          </a:p>
          <a:p>
            <a:pPr marL="285750" indent="-285750">
              <a:buFontTx/>
              <a:buChar char="-"/>
            </a:pPr>
            <a:r>
              <a:rPr lang="en-VN" sz="2000" dirty="0"/>
              <a:t>Symmetric encryption, key only on server</a:t>
            </a:r>
          </a:p>
          <a:p>
            <a:pPr marL="285750" indent="-285750">
              <a:buFontTx/>
              <a:buChar char="-"/>
            </a:pPr>
            <a:r>
              <a:rPr lang="en-VN" sz="2000" dirty="0"/>
              <a:t>Used to re-construct t</a:t>
            </a:r>
            <a:r>
              <a:rPr lang="en-US" sz="2000" dirty="0"/>
              <a:t>he</a:t>
            </a:r>
            <a:r>
              <a:rPr lang="en-VN" sz="2000" dirty="0"/>
              <a:t> ClaimsPrincipal object on each request</a:t>
            </a:r>
          </a:p>
          <a:p>
            <a:pPr marL="285750" indent="-285750">
              <a:buFontTx/>
              <a:buChar char="-"/>
            </a:pPr>
            <a:r>
              <a:rPr lang="en-VN" sz="2000" dirty="0"/>
              <a:t>Secured by ASP.NET Core 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66495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External Identity Providers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E7341-08C4-7B49-A38E-940E1ADB5A81}"/>
              </a:ext>
            </a:extLst>
          </p:cNvPr>
          <p:cNvSpPr txBox="1"/>
          <p:nvPr/>
        </p:nvSpPr>
        <p:spPr>
          <a:xfrm>
            <a:off x="838200" y="1471961"/>
            <a:ext cx="2271776" cy="295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3200" dirty="0"/>
              <a:t>Google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3200" dirty="0"/>
              <a:t>Facebook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3200" dirty="0"/>
              <a:t>Microsoft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3200" dirty="0"/>
              <a:t>Twitter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260036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External Identity Providers</a:t>
            </a:r>
          </a:p>
        </p:txBody>
      </p:sp>
      <p:pic>
        <p:nvPicPr>
          <p:cNvPr id="3" name="Graphic 2" descr="Internet">
            <a:extLst>
              <a:ext uri="{FF2B5EF4-FFF2-40B4-BE49-F238E27FC236}">
                <a16:creationId xmlns:a16="http://schemas.microsoft.com/office/drawing/2014/main" id="{589EF294-316A-4642-806E-6634912E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2629" y="4750697"/>
            <a:ext cx="1671939" cy="1671939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B20FBBF1-D64A-594D-86FD-5D6CFA840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2200506" y="4750697"/>
            <a:ext cx="1671939" cy="16719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61D59C-763B-E44B-B14F-0044F78AC59E}"/>
              </a:ext>
            </a:extLst>
          </p:cNvPr>
          <p:cNvCxnSpPr>
            <a:cxnSpLocks/>
          </p:cNvCxnSpPr>
          <p:nvPr/>
        </p:nvCxnSpPr>
        <p:spPr>
          <a:xfrm flipH="1">
            <a:off x="3872445" y="5800027"/>
            <a:ext cx="4890184" cy="0"/>
          </a:xfrm>
          <a:prstGeom prst="straightConnector1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EA46E742-D62A-314B-A8D0-41F3F2C3C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5432" y="4650524"/>
            <a:ext cx="592128" cy="592128"/>
          </a:xfrm>
          <a:prstGeom prst="rect">
            <a:avLst/>
          </a:prstGeom>
        </p:spPr>
      </p:pic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42F357BC-4068-0D45-914D-85BB1BD2A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 flipV="1">
            <a:off x="2200505" y="1175480"/>
            <a:ext cx="1671939" cy="16719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66D62C-D068-5142-807B-9308159FD42F}"/>
              </a:ext>
            </a:extLst>
          </p:cNvPr>
          <p:cNvCxnSpPr>
            <a:cxnSpLocks/>
          </p:cNvCxnSpPr>
          <p:nvPr/>
        </p:nvCxnSpPr>
        <p:spPr>
          <a:xfrm flipV="1">
            <a:off x="2822737" y="2847419"/>
            <a:ext cx="0" cy="1940264"/>
          </a:xfrm>
          <a:prstGeom prst="straightConnector1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9F3306-FEAD-F94A-997D-ED3006EB66DA}"/>
              </a:ext>
            </a:extLst>
          </p:cNvPr>
          <p:cNvCxnSpPr>
            <a:cxnSpLocks/>
          </p:cNvCxnSpPr>
          <p:nvPr/>
        </p:nvCxnSpPr>
        <p:spPr>
          <a:xfrm>
            <a:off x="3321945" y="2956560"/>
            <a:ext cx="0" cy="1831122"/>
          </a:xfrm>
          <a:prstGeom prst="straightConnector1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E8C9AD-8410-7D42-8064-A886AD267F1B}"/>
              </a:ext>
            </a:extLst>
          </p:cNvPr>
          <p:cNvCxnSpPr>
            <a:cxnSpLocks/>
          </p:cNvCxnSpPr>
          <p:nvPr/>
        </p:nvCxnSpPr>
        <p:spPr>
          <a:xfrm>
            <a:off x="3898092" y="5373307"/>
            <a:ext cx="4890184" cy="0"/>
          </a:xfrm>
          <a:prstGeom prst="straightConnector1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61ACB42-5D87-7144-9950-EEC63AD78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6382" y="3325406"/>
            <a:ext cx="554152" cy="5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External Identity Providers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173B0-1146-C341-8015-07FBE769EA61}"/>
              </a:ext>
            </a:extLst>
          </p:cNvPr>
          <p:cNvSpPr txBox="1"/>
          <p:nvPr/>
        </p:nvSpPr>
        <p:spPr>
          <a:xfrm>
            <a:off x="311825" y="2443228"/>
            <a:ext cx="11880175" cy="165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https://developers.google.com/identity/sign-in/web/sign-in</a:t>
            </a:r>
            <a:endParaRPr lang="en-VN" sz="36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V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AF95E-6A5D-4F40-B8A6-DFAA8BE55AAB}"/>
              </a:ext>
            </a:extLst>
          </p:cNvPr>
          <p:cNvSpPr/>
          <p:nvPr/>
        </p:nvSpPr>
        <p:spPr>
          <a:xfrm>
            <a:off x="1812796" y="3952158"/>
            <a:ext cx="8186857" cy="820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36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https://console.developers.google.com/</a:t>
            </a:r>
            <a:endParaRPr lang="en-V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7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Apply Google Authentication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04BBA-7A03-6A44-B7B3-086DA0D8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59" y="1667505"/>
            <a:ext cx="10437541" cy="1956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A4CD93-6E03-E54A-A5F7-364108A17495}"/>
              </a:ext>
            </a:extLst>
          </p:cNvPr>
          <p:cNvSpPr/>
          <p:nvPr/>
        </p:nvSpPr>
        <p:spPr>
          <a:xfrm>
            <a:off x="515177" y="4898107"/>
            <a:ext cx="11161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SFMono-Regular"/>
              </a:rPr>
              <a:t>dotnet add package </a:t>
            </a:r>
            <a:r>
              <a:rPr lang="en-US" sz="3200" dirty="0" err="1">
                <a:solidFill>
                  <a:schemeClr val="accent3"/>
                </a:solidFill>
                <a:latin typeface="SFMono-Regular"/>
              </a:rPr>
              <a:t>Microsoft.AspNetCore.Authentication.Google</a:t>
            </a:r>
            <a:endParaRPr lang="en-VN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3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Scheme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B9E67-F8BE-9D43-B341-D44A2E5B39BA}"/>
              </a:ext>
            </a:extLst>
          </p:cNvPr>
          <p:cNvSpPr/>
          <p:nvPr/>
        </p:nvSpPr>
        <p:spPr>
          <a:xfrm>
            <a:off x="1518787" y="1262809"/>
            <a:ext cx="3065519" cy="3257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Authenticate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Challenge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Forbid</a:t>
            </a: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Part 1 -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B9E67-F8BE-9D43-B341-D44A2E5B39BA}"/>
              </a:ext>
            </a:extLst>
          </p:cNvPr>
          <p:cNvSpPr/>
          <p:nvPr/>
        </p:nvSpPr>
        <p:spPr>
          <a:xfrm>
            <a:off x="1518787" y="1262809"/>
            <a:ext cx="7471597" cy="4651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Authentication and Authorization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Claim, Claim Identity, Claim Principal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Cookie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Scheme actions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External Authentication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1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Identity Framework?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B9E67-F8BE-9D43-B341-D44A2E5B39BA}"/>
              </a:ext>
            </a:extLst>
          </p:cNvPr>
          <p:cNvSpPr/>
          <p:nvPr/>
        </p:nvSpPr>
        <p:spPr>
          <a:xfrm>
            <a:off x="1518787" y="1262809"/>
            <a:ext cx="8487580" cy="4651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Framework around Cookie Authentication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Includes helper classes and UI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Customizable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Configurable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External Authentication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Identity Framework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B9E67-F8BE-9D43-B341-D44A2E5B39BA}"/>
              </a:ext>
            </a:extLst>
          </p:cNvPr>
          <p:cNvSpPr/>
          <p:nvPr/>
        </p:nvSpPr>
        <p:spPr>
          <a:xfrm>
            <a:off x="1518787" y="1262809"/>
            <a:ext cx="9934771" cy="5482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Login and Logout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User registration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Third-parties login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Password management (change/forget password)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Account lockout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2 factor authentication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4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1FC5F3-0BB6-7C4D-8192-49B0423B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Prerequesites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EE9D2C-22B8-8E41-A5C3-2F73DFCC3D6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VN" dirty="0"/>
              <a:t>Beginning level of ASP.NET Core</a:t>
            </a:r>
          </a:p>
          <a:p>
            <a:r>
              <a:rPr lang="en-VN" dirty="0"/>
              <a:t>Understand about Entity Framework </a:t>
            </a:r>
          </a:p>
        </p:txBody>
      </p:sp>
    </p:spTree>
    <p:extLst>
      <p:ext uri="{BB962C8B-B14F-4D97-AF65-F5344CB8AC3E}">
        <p14:creationId xmlns:p14="http://schemas.microsoft.com/office/powerpoint/2010/main" val="27949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Role and Role Claims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C22A6-D87D-6946-BDDB-1A90DB382EEB}"/>
              </a:ext>
            </a:extLst>
          </p:cNvPr>
          <p:cNvSpPr/>
          <p:nvPr/>
        </p:nvSpPr>
        <p:spPr>
          <a:xfrm>
            <a:off x="3501482" y="1483113"/>
            <a:ext cx="2141035" cy="16916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2000" u="sng" dirty="0"/>
              <a:t>User</a:t>
            </a:r>
          </a:p>
          <a:p>
            <a:pPr algn="ctr"/>
            <a:endParaRPr lang="en-VN" sz="2000" u="sng" dirty="0"/>
          </a:p>
          <a:p>
            <a:pPr algn="ctr"/>
            <a:r>
              <a:rPr lang="en-VN" sz="1600" dirty="0"/>
              <a:t>UserName </a:t>
            </a:r>
          </a:p>
          <a:p>
            <a:pPr algn="ctr"/>
            <a:r>
              <a:rPr lang="en-VN" sz="1600" dirty="0"/>
              <a:t>Address</a:t>
            </a:r>
          </a:p>
          <a:p>
            <a:pPr algn="ctr"/>
            <a:r>
              <a:rPr lang="en-VN" sz="1600" dirty="0"/>
              <a:t>CompanyStartedDate</a:t>
            </a:r>
            <a:endParaRPr lang="en-VN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D09B5-0EB3-0F41-B8F2-96245B48BC7C}"/>
              </a:ext>
            </a:extLst>
          </p:cNvPr>
          <p:cNvSpPr/>
          <p:nvPr/>
        </p:nvSpPr>
        <p:spPr>
          <a:xfrm>
            <a:off x="2019762" y="3563528"/>
            <a:ext cx="2397513" cy="13716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2000" u="sng" dirty="0"/>
              <a:t>UserClaims</a:t>
            </a:r>
          </a:p>
          <a:p>
            <a:pPr algn="ctr"/>
            <a:endParaRPr lang="en-VN" sz="1600" u="sng" dirty="0"/>
          </a:p>
          <a:p>
            <a:pPr algn="ctr"/>
            <a:r>
              <a:rPr lang="en-VN" sz="1600" dirty="0"/>
              <a:t>DateOfBirth</a:t>
            </a:r>
          </a:p>
          <a:p>
            <a:pPr algn="ctr"/>
            <a:r>
              <a:rPr lang="en-VN" sz="1600" dirty="0"/>
              <a:t>BankAccount</a:t>
            </a:r>
            <a:endParaRPr lang="en-VN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D82A5-42B1-974B-B854-AC1CC6020C78}"/>
              </a:ext>
            </a:extLst>
          </p:cNvPr>
          <p:cNvSpPr/>
          <p:nvPr/>
        </p:nvSpPr>
        <p:spPr>
          <a:xfrm>
            <a:off x="5115621" y="3683261"/>
            <a:ext cx="2141035" cy="13305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2000" u="sng" dirty="0"/>
              <a:t>Role</a:t>
            </a:r>
          </a:p>
          <a:p>
            <a:pPr algn="ctr"/>
            <a:endParaRPr lang="en-VN" sz="1600" u="sng" dirty="0"/>
          </a:p>
          <a:p>
            <a:pPr algn="ctr"/>
            <a:r>
              <a:rPr lang="en-VN" sz="1600" dirty="0"/>
              <a:t>Administrator</a:t>
            </a:r>
          </a:p>
          <a:p>
            <a:pPr algn="ctr"/>
            <a:r>
              <a:rPr lang="en-VN" sz="1600" dirty="0"/>
              <a:t>Viewer</a:t>
            </a:r>
            <a:endParaRPr lang="en-VN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35E27-1ECE-8149-9CB6-8EB4DD5E9035}"/>
              </a:ext>
            </a:extLst>
          </p:cNvPr>
          <p:cNvSpPr/>
          <p:nvPr/>
        </p:nvSpPr>
        <p:spPr>
          <a:xfrm>
            <a:off x="8501877" y="3261730"/>
            <a:ext cx="2235820" cy="19751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2000" u="sng" dirty="0"/>
              <a:t>RoleClaims</a:t>
            </a:r>
          </a:p>
          <a:p>
            <a:pPr algn="ctr"/>
            <a:endParaRPr lang="en-VN" sz="1600" u="sng" dirty="0"/>
          </a:p>
          <a:p>
            <a:pPr algn="ctr"/>
            <a:r>
              <a:rPr lang="en-VN" sz="1600" dirty="0"/>
              <a:t>Permission 1</a:t>
            </a:r>
          </a:p>
          <a:p>
            <a:pPr algn="ctr"/>
            <a:r>
              <a:rPr lang="en-VN" sz="1600" dirty="0"/>
              <a:t>Permission 2</a:t>
            </a:r>
          </a:p>
          <a:p>
            <a:pPr algn="ctr"/>
            <a:r>
              <a:rPr lang="en-VN" sz="1600" dirty="0"/>
              <a:t>Permission 3</a:t>
            </a:r>
          </a:p>
          <a:p>
            <a:pPr algn="ctr"/>
            <a:r>
              <a:rPr lang="en-VN" sz="1600" dirty="0"/>
              <a:t>Permission 4</a:t>
            </a:r>
          </a:p>
          <a:p>
            <a:pPr algn="ctr"/>
            <a:r>
              <a:rPr lang="en-VN" sz="1600" dirty="0"/>
              <a:t>……..</a:t>
            </a:r>
          </a:p>
          <a:p>
            <a:pPr algn="ctr"/>
            <a:endParaRPr lang="en-V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333C4-D332-7A48-A863-7D28D0AE0C95}"/>
              </a:ext>
            </a:extLst>
          </p:cNvPr>
          <p:cNvCxnSpPr>
            <a:cxnSpLocks/>
          </p:cNvCxnSpPr>
          <p:nvPr/>
        </p:nvCxnSpPr>
        <p:spPr>
          <a:xfrm flipV="1">
            <a:off x="6858000" y="4012238"/>
            <a:ext cx="2169284" cy="336308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CB916B-C01A-3442-A435-E707A54EF370}"/>
              </a:ext>
            </a:extLst>
          </p:cNvPr>
          <p:cNvCxnSpPr>
            <a:cxnSpLocks/>
          </p:cNvCxnSpPr>
          <p:nvPr/>
        </p:nvCxnSpPr>
        <p:spPr>
          <a:xfrm flipV="1">
            <a:off x="6870825" y="4180392"/>
            <a:ext cx="2156459" cy="168154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4A18-FA84-0744-A22B-6165D4AB1C90}"/>
              </a:ext>
            </a:extLst>
          </p:cNvPr>
          <p:cNvCxnSpPr>
            <a:cxnSpLocks/>
          </p:cNvCxnSpPr>
          <p:nvPr/>
        </p:nvCxnSpPr>
        <p:spPr>
          <a:xfrm>
            <a:off x="6870825" y="4348546"/>
            <a:ext cx="2156459" cy="107882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908A67-540A-2147-AFBF-E4E70219739A}"/>
              </a:ext>
            </a:extLst>
          </p:cNvPr>
          <p:cNvCxnSpPr>
            <a:cxnSpLocks/>
          </p:cNvCxnSpPr>
          <p:nvPr/>
        </p:nvCxnSpPr>
        <p:spPr>
          <a:xfrm>
            <a:off x="6858000" y="4348546"/>
            <a:ext cx="2141035" cy="328977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BA3D47-B9C5-7D4B-A2EB-BB7C8E1DCDA1}"/>
              </a:ext>
            </a:extLst>
          </p:cNvPr>
          <p:cNvCxnSpPr>
            <a:cxnSpLocks/>
          </p:cNvCxnSpPr>
          <p:nvPr/>
        </p:nvCxnSpPr>
        <p:spPr>
          <a:xfrm flipV="1">
            <a:off x="6601522" y="4513034"/>
            <a:ext cx="2397513" cy="164490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8AF36F-C7E6-8145-9393-54517A828979}"/>
              </a:ext>
            </a:extLst>
          </p:cNvPr>
          <p:cNvCxnSpPr>
            <a:cxnSpLocks/>
          </p:cNvCxnSpPr>
          <p:nvPr/>
        </p:nvCxnSpPr>
        <p:spPr>
          <a:xfrm>
            <a:off x="6601522" y="4684854"/>
            <a:ext cx="2397513" cy="49276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Role and Role Claims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D09B5-0EB3-0F41-B8F2-96245B48BC7C}"/>
              </a:ext>
            </a:extLst>
          </p:cNvPr>
          <p:cNvSpPr/>
          <p:nvPr/>
        </p:nvSpPr>
        <p:spPr>
          <a:xfrm>
            <a:off x="3174378" y="1245499"/>
            <a:ext cx="6192646" cy="47241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3600" u="sng" dirty="0"/>
              <a:t>Claims</a:t>
            </a:r>
          </a:p>
          <a:p>
            <a:pPr algn="ctr"/>
            <a:r>
              <a:rPr lang="en-VN" sz="2800" dirty="0"/>
              <a:t>UserName=”thanhtest@domain.com”</a:t>
            </a:r>
            <a:endParaRPr lang="en-VN" sz="2800" u="sng" dirty="0"/>
          </a:p>
          <a:p>
            <a:pPr algn="ctr"/>
            <a:r>
              <a:rPr lang="en-VN" sz="2800" dirty="0"/>
              <a:t>Address=”HaNoi”</a:t>
            </a:r>
          </a:p>
          <a:p>
            <a:pPr algn="ctr"/>
            <a:r>
              <a:rPr lang="en-VN" sz="2800" dirty="0"/>
              <a:t>CompanyStartedDate=</a:t>
            </a:r>
          </a:p>
          <a:p>
            <a:pPr algn="ctr"/>
            <a:r>
              <a:rPr lang="en-VN" sz="2800" dirty="0"/>
              <a:t>“02/12/2008”</a:t>
            </a:r>
          </a:p>
          <a:p>
            <a:pPr algn="ctr"/>
            <a:r>
              <a:rPr lang="en-VN" sz="2800" dirty="0"/>
              <a:t>DateOfBirth=“01/10/1980”</a:t>
            </a:r>
          </a:p>
          <a:p>
            <a:pPr algn="ctr"/>
            <a:r>
              <a:rPr lang="en-VN" sz="2800" dirty="0"/>
              <a:t>BankAccount=“xxx”</a:t>
            </a:r>
          </a:p>
          <a:p>
            <a:pPr algn="ctr"/>
            <a:r>
              <a:rPr lang="en-VN" sz="2800" dirty="0"/>
              <a:t>Role=“Administrator”</a:t>
            </a:r>
          </a:p>
          <a:p>
            <a:pPr algn="ctr"/>
            <a:r>
              <a:rPr lang="en-VN" sz="2800" dirty="0"/>
              <a:t>Permission=“AddBook”</a:t>
            </a:r>
          </a:p>
          <a:p>
            <a:pPr algn="ctr"/>
            <a:r>
              <a:rPr lang="en-VN" sz="2800" dirty="0"/>
              <a:t>Permission=“ViewBook”</a:t>
            </a:r>
          </a:p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0963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Email functionality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6E7BD-DCE8-FB48-8448-000B7018A8AD}"/>
              </a:ext>
            </a:extLst>
          </p:cNvPr>
          <p:cNvSpPr/>
          <p:nvPr/>
        </p:nvSpPr>
        <p:spPr>
          <a:xfrm>
            <a:off x="4081346" y="1717288"/>
            <a:ext cx="3412274" cy="10259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Email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AF480-A938-5342-A375-F3661F825D69}"/>
              </a:ext>
            </a:extLst>
          </p:cNvPr>
          <p:cNvSpPr/>
          <p:nvPr/>
        </p:nvSpPr>
        <p:spPr>
          <a:xfrm>
            <a:off x="2893581" y="4009757"/>
            <a:ext cx="2077844" cy="10259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Register User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061F0-014E-5946-8A1D-54C4337C2EBF}"/>
              </a:ext>
            </a:extLst>
          </p:cNvPr>
          <p:cNvSpPr/>
          <p:nvPr/>
        </p:nvSpPr>
        <p:spPr>
          <a:xfrm>
            <a:off x="6764916" y="4009757"/>
            <a:ext cx="2226527" cy="10259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Forget Password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11A9497D-E26A-8242-9FBC-1E69FD96A90C}"/>
              </a:ext>
            </a:extLst>
          </p:cNvPr>
          <p:cNvSpPr/>
          <p:nvPr/>
        </p:nvSpPr>
        <p:spPr>
          <a:xfrm rot="2133853">
            <a:off x="4213300" y="2786133"/>
            <a:ext cx="423746" cy="1285733"/>
          </a:xfrm>
          <a:prstGeom prst="downArrow">
            <a:avLst/>
          </a:prstGeom>
          <a:solidFill>
            <a:srgbClr val="788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D25F7B9-687C-6A44-8BDA-590EC9C73F71}"/>
              </a:ext>
            </a:extLst>
          </p:cNvPr>
          <p:cNvSpPr/>
          <p:nvPr/>
        </p:nvSpPr>
        <p:spPr>
          <a:xfrm rot="19566872">
            <a:off x="7131999" y="2780505"/>
            <a:ext cx="423746" cy="1285733"/>
          </a:xfrm>
          <a:prstGeom prst="downArrow">
            <a:avLst/>
          </a:prstGeom>
          <a:solidFill>
            <a:srgbClr val="788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531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Confirm account without sending email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92999-0526-7D46-99E2-DAB121B2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8" y="2086982"/>
            <a:ext cx="11404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SendGrid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449AB-21FC-1A4C-B2B1-33EDE0F8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136414"/>
            <a:ext cx="11353800" cy="12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1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 application landscape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74527FFA-904A-6641-8870-DDCDC966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0" y="5227320"/>
            <a:ext cx="1005840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C91D0-8822-A140-9964-095BF4362B01}"/>
              </a:ext>
            </a:extLst>
          </p:cNvPr>
          <p:cNvSpPr txBox="1"/>
          <p:nvPr/>
        </p:nvSpPr>
        <p:spPr>
          <a:xfrm>
            <a:off x="2451289" y="604849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42D62-1756-5249-AA28-D9DA98805FD9}"/>
              </a:ext>
            </a:extLst>
          </p:cNvPr>
          <p:cNvSpPr/>
          <p:nvPr/>
        </p:nvSpPr>
        <p:spPr>
          <a:xfrm>
            <a:off x="2095500" y="4282440"/>
            <a:ext cx="1996440" cy="944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App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8112D4-1CF0-D34C-98DF-59EF5D68157B}"/>
              </a:ext>
            </a:extLst>
          </p:cNvPr>
          <p:cNvSpPr/>
          <p:nvPr/>
        </p:nvSpPr>
        <p:spPr>
          <a:xfrm>
            <a:off x="2865120" y="1524000"/>
            <a:ext cx="1996440" cy="944880"/>
          </a:xfrm>
          <a:prstGeom prst="rect">
            <a:avLst/>
          </a:prstGeom>
          <a:solidFill>
            <a:srgbClr val="57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C5653-7E04-A642-B9F3-F379C22BC533}"/>
              </a:ext>
            </a:extLst>
          </p:cNvPr>
          <p:cNvSpPr/>
          <p:nvPr/>
        </p:nvSpPr>
        <p:spPr>
          <a:xfrm>
            <a:off x="6332222" y="1524000"/>
            <a:ext cx="1996440" cy="944880"/>
          </a:xfrm>
          <a:prstGeom prst="rect">
            <a:avLst/>
          </a:prstGeom>
          <a:solidFill>
            <a:srgbClr val="57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1A4D5-1D02-9B42-BC16-052F2853521E}"/>
              </a:ext>
            </a:extLst>
          </p:cNvPr>
          <p:cNvSpPr/>
          <p:nvPr/>
        </p:nvSpPr>
        <p:spPr>
          <a:xfrm>
            <a:off x="10027920" y="1524000"/>
            <a:ext cx="1996440" cy="944880"/>
          </a:xfrm>
          <a:prstGeom prst="rect">
            <a:avLst/>
          </a:prstGeom>
          <a:solidFill>
            <a:srgbClr val="57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5FCE7C-0A5F-804B-8F54-6447BF9ACEC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3093720" y="2468880"/>
            <a:ext cx="769620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081A3-0F36-3D4C-A789-F62FC9B7DE4D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4091940" y="2468880"/>
            <a:ext cx="3238502" cy="228600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39E987-396E-B041-A693-2A0A38FC811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328662" y="1996440"/>
            <a:ext cx="1699258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54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 typical modern application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74527FFA-904A-6641-8870-DDCDC966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178" y="5037749"/>
            <a:ext cx="1005840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C91D0-8822-A140-9964-095BF4362B01}"/>
              </a:ext>
            </a:extLst>
          </p:cNvPr>
          <p:cNvSpPr txBox="1"/>
          <p:nvPr/>
        </p:nvSpPr>
        <p:spPr>
          <a:xfrm>
            <a:off x="878967" y="585892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42D62-1756-5249-AA28-D9DA98805FD9}"/>
              </a:ext>
            </a:extLst>
          </p:cNvPr>
          <p:cNvSpPr/>
          <p:nvPr/>
        </p:nvSpPr>
        <p:spPr>
          <a:xfrm>
            <a:off x="523178" y="4092869"/>
            <a:ext cx="1996440" cy="944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8112D4-1CF0-D34C-98DF-59EF5D68157B}"/>
              </a:ext>
            </a:extLst>
          </p:cNvPr>
          <p:cNvSpPr/>
          <p:nvPr/>
        </p:nvSpPr>
        <p:spPr>
          <a:xfrm>
            <a:off x="1292798" y="1334429"/>
            <a:ext cx="1996440" cy="944880"/>
          </a:xfrm>
          <a:prstGeom prst="rect">
            <a:avLst/>
          </a:prstGeom>
          <a:solidFill>
            <a:srgbClr val="57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C5653-7E04-A642-B9F3-F379C22BC533}"/>
              </a:ext>
            </a:extLst>
          </p:cNvPr>
          <p:cNvSpPr/>
          <p:nvPr/>
        </p:nvSpPr>
        <p:spPr>
          <a:xfrm>
            <a:off x="4759900" y="1334429"/>
            <a:ext cx="1996440" cy="944880"/>
          </a:xfrm>
          <a:prstGeom prst="rect">
            <a:avLst/>
          </a:prstGeom>
          <a:solidFill>
            <a:srgbClr val="57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1A4D5-1D02-9B42-BC16-052F2853521E}"/>
              </a:ext>
            </a:extLst>
          </p:cNvPr>
          <p:cNvSpPr/>
          <p:nvPr/>
        </p:nvSpPr>
        <p:spPr>
          <a:xfrm>
            <a:off x="8455598" y="1334429"/>
            <a:ext cx="1996440" cy="944880"/>
          </a:xfrm>
          <a:prstGeom prst="rect">
            <a:avLst/>
          </a:prstGeom>
          <a:solidFill>
            <a:srgbClr val="57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5FCE7C-0A5F-804B-8F54-6447BF9ACEC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1521398" y="2279309"/>
            <a:ext cx="769620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081A3-0F36-3D4C-A789-F62FC9B7DE4D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519618" y="2279309"/>
            <a:ext cx="3238502" cy="228600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39E987-396E-B041-A693-2A0A38FC811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756340" y="1806869"/>
            <a:ext cx="1699258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265CBC-38F6-034A-B49B-EB6A50A480F6}"/>
              </a:ext>
            </a:extLst>
          </p:cNvPr>
          <p:cNvSpPr/>
          <p:nvPr/>
        </p:nvSpPr>
        <p:spPr>
          <a:xfrm>
            <a:off x="4759900" y="4092869"/>
            <a:ext cx="2310159" cy="944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Mobile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2E7A1-F98A-E742-937D-CB1876B85781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5758120" y="2279309"/>
            <a:ext cx="156860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908587-0AD5-D441-A8FE-A4733D43F2A5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2291018" y="2279309"/>
            <a:ext cx="3623962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43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 Identity Provider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74527FFA-904A-6641-8870-DDCDC966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178" y="5037749"/>
            <a:ext cx="1005840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C91D0-8822-A140-9964-095BF4362B01}"/>
              </a:ext>
            </a:extLst>
          </p:cNvPr>
          <p:cNvSpPr txBox="1"/>
          <p:nvPr/>
        </p:nvSpPr>
        <p:spPr>
          <a:xfrm>
            <a:off x="878967" y="585892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42D62-1756-5249-AA28-D9DA98805FD9}"/>
              </a:ext>
            </a:extLst>
          </p:cNvPr>
          <p:cNvSpPr/>
          <p:nvPr/>
        </p:nvSpPr>
        <p:spPr>
          <a:xfrm>
            <a:off x="523178" y="4092869"/>
            <a:ext cx="1996440" cy="94488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8112D4-1CF0-D34C-98DF-59EF5D68157B}"/>
              </a:ext>
            </a:extLst>
          </p:cNvPr>
          <p:cNvSpPr/>
          <p:nvPr/>
        </p:nvSpPr>
        <p:spPr>
          <a:xfrm>
            <a:off x="1292798" y="1334429"/>
            <a:ext cx="1996440" cy="94488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C5653-7E04-A642-B9F3-F379C22BC533}"/>
              </a:ext>
            </a:extLst>
          </p:cNvPr>
          <p:cNvSpPr/>
          <p:nvPr/>
        </p:nvSpPr>
        <p:spPr>
          <a:xfrm>
            <a:off x="4759900" y="1334429"/>
            <a:ext cx="1996440" cy="94488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1A4D5-1D02-9B42-BC16-052F2853521E}"/>
              </a:ext>
            </a:extLst>
          </p:cNvPr>
          <p:cNvSpPr/>
          <p:nvPr/>
        </p:nvSpPr>
        <p:spPr>
          <a:xfrm>
            <a:off x="8455598" y="1334429"/>
            <a:ext cx="1996440" cy="94488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API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5FCE7C-0A5F-804B-8F54-6447BF9ACEC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1521398" y="2279309"/>
            <a:ext cx="769620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081A3-0F36-3D4C-A789-F62FC9B7DE4D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519618" y="2279309"/>
            <a:ext cx="3238502" cy="228600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39E987-396E-B041-A693-2A0A38FC811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756340" y="1806869"/>
            <a:ext cx="1699258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265CBC-38F6-034A-B49B-EB6A50A480F6}"/>
              </a:ext>
            </a:extLst>
          </p:cNvPr>
          <p:cNvSpPr/>
          <p:nvPr/>
        </p:nvSpPr>
        <p:spPr>
          <a:xfrm>
            <a:off x="4759900" y="4092869"/>
            <a:ext cx="2310159" cy="94488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Mobile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2E7A1-F98A-E742-937D-CB1876B85781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5758120" y="2279309"/>
            <a:ext cx="156860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908587-0AD5-D441-A8FE-A4733D43F2A5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2291018" y="2279309"/>
            <a:ext cx="3623962" cy="181356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 descr="Safe">
            <a:extLst>
              <a:ext uri="{FF2B5EF4-FFF2-40B4-BE49-F238E27FC236}">
                <a16:creationId xmlns:a16="http://schemas.microsoft.com/office/drawing/2014/main" id="{5AFE341D-D222-3E46-99AC-92BA6AAFB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4384" y="2843189"/>
            <a:ext cx="2697480" cy="269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6FF3CF-9EB3-314A-9D4F-3FA2325D4968}"/>
              </a:ext>
            </a:extLst>
          </p:cNvPr>
          <p:cNvSpPr txBox="1"/>
          <p:nvPr/>
        </p:nvSpPr>
        <p:spPr>
          <a:xfrm>
            <a:off x="9107229" y="535600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</p:spTree>
    <p:extLst>
      <p:ext uri="{BB962C8B-B14F-4D97-AF65-F5344CB8AC3E}">
        <p14:creationId xmlns:p14="http://schemas.microsoft.com/office/powerpoint/2010/main" val="312319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New BookStore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42D62-1756-5249-AA28-D9DA98805FD9}"/>
              </a:ext>
            </a:extLst>
          </p:cNvPr>
          <p:cNvSpPr/>
          <p:nvPr/>
        </p:nvSpPr>
        <p:spPr>
          <a:xfrm>
            <a:off x="2152558" y="4411123"/>
            <a:ext cx="2787432" cy="94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ASP.NET Core Web App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8112D4-1CF0-D34C-98DF-59EF5D68157B}"/>
              </a:ext>
            </a:extLst>
          </p:cNvPr>
          <p:cNvSpPr/>
          <p:nvPr/>
        </p:nvSpPr>
        <p:spPr>
          <a:xfrm>
            <a:off x="2152558" y="2111740"/>
            <a:ext cx="2787432" cy="94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ASP.NET Core Web API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5FCE7C-0A5F-804B-8F54-6447BF9ACEC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3546274" y="3056620"/>
            <a:ext cx="0" cy="1354503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 descr="Safe">
            <a:extLst>
              <a:ext uri="{FF2B5EF4-FFF2-40B4-BE49-F238E27FC236}">
                <a16:creationId xmlns:a16="http://schemas.microsoft.com/office/drawing/2014/main" id="{5AFE341D-D222-3E46-99AC-92BA6AAFB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4080" y="2346757"/>
            <a:ext cx="2697480" cy="269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6FF3CF-9EB3-314A-9D4F-3FA2325D4968}"/>
              </a:ext>
            </a:extLst>
          </p:cNvPr>
          <p:cNvSpPr txBox="1"/>
          <p:nvPr/>
        </p:nvSpPr>
        <p:spPr>
          <a:xfrm>
            <a:off x="6396925" y="485957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BC31721D-CF00-C24F-9F47-60EFF1ECBA5A}"/>
              </a:ext>
            </a:extLst>
          </p:cNvPr>
          <p:cNvSpPr/>
          <p:nvPr/>
        </p:nvSpPr>
        <p:spPr>
          <a:xfrm>
            <a:off x="1451679" y="1501997"/>
            <a:ext cx="4221475" cy="4387001"/>
          </a:xfrm>
          <a:prstGeom prst="bracePair">
            <a:avLst/>
          </a:pr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292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</a:t>
            </a:r>
            <a:r>
              <a:rPr lang="en-US" dirty="0"/>
              <a:t>h</a:t>
            </a:r>
            <a:r>
              <a:rPr lang="en-VN" dirty="0"/>
              <a:t>e process of Authentication</a:t>
            </a:r>
          </a:p>
        </p:txBody>
      </p:sp>
      <p:pic>
        <p:nvPicPr>
          <p:cNvPr id="9" name="Graphic 8" descr="Bank">
            <a:extLst>
              <a:ext uri="{FF2B5EF4-FFF2-40B4-BE49-F238E27FC236}">
                <a16:creationId xmlns:a16="http://schemas.microsoft.com/office/drawing/2014/main" id="{E5F5E57F-C241-2C42-BE60-DCFDFCA09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4285" y="4468413"/>
            <a:ext cx="2149955" cy="2149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BC536-B60F-6545-AA66-1CE13DEF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466" y="1131252"/>
            <a:ext cx="2317777" cy="2317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ACE38-73AC-704B-8A8D-5DACC3640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440" y="1497567"/>
            <a:ext cx="1214600" cy="1485423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6C8330DF-3379-B147-876E-9D85CEF086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679" y="3257130"/>
            <a:ext cx="1214600" cy="1214600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E5C4D0D7-D64D-0546-9302-B3E288068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3040" y="1121238"/>
            <a:ext cx="914400" cy="914400"/>
          </a:xfrm>
          <a:prstGeom prst="rect">
            <a:avLst/>
          </a:prstGeom>
        </p:spPr>
      </p:pic>
      <p:pic>
        <p:nvPicPr>
          <p:cNvPr id="21" name="Graphic 20" descr="Diploma">
            <a:extLst>
              <a:ext uri="{FF2B5EF4-FFF2-40B4-BE49-F238E27FC236}">
                <a16:creationId xmlns:a16="http://schemas.microsoft.com/office/drawing/2014/main" id="{E680EB78-DB20-B04F-93E1-07D3E725BA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86064" y="2341411"/>
            <a:ext cx="914400" cy="914400"/>
          </a:xfrm>
          <a:prstGeom prst="rect">
            <a:avLst/>
          </a:prstGeom>
        </p:spPr>
      </p:pic>
      <p:pic>
        <p:nvPicPr>
          <p:cNvPr id="23" name="Graphic 22" descr="Handshake">
            <a:extLst>
              <a:ext uri="{FF2B5EF4-FFF2-40B4-BE49-F238E27FC236}">
                <a16:creationId xmlns:a16="http://schemas.microsoft.com/office/drawing/2014/main" id="{840113B4-2C8C-F24D-9297-C267B7F0C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1074" y="4324725"/>
            <a:ext cx="1409886" cy="14098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B9A400-9B62-784F-92FA-47BE25520D6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43264" y="2280128"/>
            <a:ext cx="5628202" cy="10013"/>
          </a:xfrm>
          <a:prstGeom prst="straightConnector1">
            <a:avLst/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F7C8FA-226A-9E4E-8043-01642B82366D}"/>
              </a:ext>
            </a:extLst>
          </p:cNvPr>
          <p:cNvCxnSpPr>
            <a:cxnSpLocks/>
          </p:cNvCxnSpPr>
          <p:nvPr/>
        </p:nvCxnSpPr>
        <p:spPr>
          <a:xfrm flipH="1">
            <a:off x="3444240" y="3449029"/>
            <a:ext cx="6294120" cy="1751393"/>
          </a:xfrm>
          <a:prstGeom prst="straightConnector1">
            <a:avLst/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FCB10C2-2C18-4445-9D0B-D63A23ACCF72}"/>
              </a:ext>
            </a:extLst>
          </p:cNvPr>
          <p:cNvCxnSpPr>
            <a:stCxn id="16" idx="1"/>
            <a:endCxn id="9" idx="1"/>
          </p:cNvCxnSpPr>
          <p:nvPr/>
        </p:nvCxnSpPr>
        <p:spPr>
          <a:xfrm rot="10800000" flipV="1">
            <a:off x="1294286" y="2240279"/>
            <a:ext cx="478155" cy="3303112"/>
          </a:xfrm>
          <a:prstGeom prst="curvedConnector3">
            <a:avLst>
              <a:gd name="adj1" fmla="val 303984"/>
            </a:avLst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CCC217-163C-9744-B5B0-EF81C6CBA47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369262" y="2982990"/>
            <a:ext cx="10478" cy="1695690"/>
          </a:xfrm>
          <a:prstGeom prst="straightConnector1">
            <a:avLst/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7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69B047-CB4E-9440-9F40-9C06CC1D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86AD03-94F3-F142-BC0E-4AE31F2CB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VN" dirty="0"/>
              <a:t>Introduction about Authentication and Authorization</a:t>
            </a:r>
          </a:p>
          <a:p>
            <a:r>
              <a:rPr lang="en-VN" dirty="0"/>
              <a:t>Authentication with/without Identity Framework</a:t>
            </a:r>
          </a:p>
          <a:p>
            <a:r>
              <a:rPr lang="en-VN" dirty="0"/>
              <a:t>Centralize Authentication of using Identity Provider</a:t>
            </a:r>
          </a:p>
          <a:p>
            <a:r>
              <a:rPr lang="en-VN" dirty="0"/>
              <a:t>Apply Authorization</a:t>
            </a:r>
          </a:p>
        </p:txBody>
      </p:sp>
    </p:spTree>
    <p:extLst>
      <p:ext uri="{BB962C8B-B14F-4D97-AF65-F5344CB8AC3E}">
        <p14:creationId xmlns:p14="http://schemas.microsoft.com/office/powerpoint/2010/main" val="67260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Concept of token	</a:t>
            </a:r>
          </a:p>
        </p:txBody>
      </p:sp>
      <p:pic>
        <p:nvPicPr>
          <p:cNvPr id="3" name="Graphic 2" descr="Internet">
            <a:extLst>
              <a:ext uri="{FF2B5EF4-FFF2-40B4-BE49-F238E27FC236}">
                <a16:creationId xmlns:a16="http://schemas.microsoft.com/office/drawing/2014/main" id="{09B161A6-AB62-E142-AD4A-852D600D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907" y="689303"/>
            <a:ext cx="2072640" cy="2072640"/>
          </a:xfrm>
          <a:prstGeom prst="rect">
            <a:avLst/>
          </a:prstGeom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34180073-5E33-CF40-9D73-9305BFD92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47" y="4543306"/>
            <a:ext cx="1584960" cy="1584960"/>
          </a:xfrm>
          <a:prstGeom prst="rect">
            <a:avLst/>
          </a:prstGeom>
        </p:spPr>
      </p:pic>
      <p:pic>
        <p:nvPicPr>
          <p:cNvPr id="19" name="Graphic 18" descr="Safe">
            <a:extLst>
              <a:ext uri="{FF2B5EF4-FFF2-40B4-BE49-F238E27FC236}">
                <a16:creationId xmlns:a16="http://schemas.microsoft.com/office/drawing/2014/main" id="{E3C20648-36D4-804F-ABEB-8E2959FDF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2302" y="2453640"/>
            <a:ext cx="2697480" cy="269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801F41-A346-3345-8077-5E8B7CB75206}"/>
              </a:ext>
            </a:extLst>
          </p:cNvPr>
          <p:cNvSpPr txBox="1"/>
          <p:nvPr/>
        </p:nvSpPr>
        <p:spPr>
          <a:xfrm>
            <a:off x="7395147" y="496645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1C23DA-C37E-044A-B430-A9624D732944}"/>
              </a:ext>
            </a:extLst>
          </p:cNvPr>
          <p:cNvSpPr txBox="1"/>
          <p:nvPr/>
        </p:nvSpPr>
        <p:spPr>
          <a:xfrm>
            <a:off x="2434529" y="59436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Users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3A4076-0906-7646-9A51-12283709F6CC}"/>
              </a:ext>
            </a:extLst>
          </p:cNvPr>
          <p:cNvSpPr txBox="1"/>
          <p:nvPr/>
        </p:nvSpPr>
        <p:spPr>
          <a:xfrm>
            <a:off x="2410461" y="248494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81F4ED-8301-A44A-8348-C9F7E2504B6E}"/>
              </a:ext>
            </a:extLst>
          </p:cNvPr>
          <p:cNvCxnSpPr>
            <a:cxnSpLocks/>
            <a:stCxn id="6" idx="0"/>
            <a:endCxn id="27" idx="2"/>
          </p:cNvCxnSpPr>
          <p:nvPr/>
        </p:nvCxnSpPr>
        <p:spPr>
          <a:xfrm flipV="1">
            <a:off x="2828227" y="2854276"/>
            <a:ext cx="27228" cy="168903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FB1424-4938-3D43-8A10-6683322A2CB2}"/>
              </a:ext>
            </a:extLst>
          </p:cNvPr>
          <p:cNvCxnSpPr>
            <a:cxnSpLocks/>
          </p:cNvCxnSpPr>
          <p:nvPr/>
        </p:nvCxnSpPr>
        <p:spPr>
          <a:xfrm>
            <a:off x="3864546" y="2299764"/>
            <a:ext cx="3368042" cy="1423037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Handshake">
            <a:extLst>
              <a:ext uri="{FF2B5EF4-FFF2-40B4-BE49-F238E27FC236}">
                <a16:creationId xmlns:a16="http://schemas.microsoft.com/office/drawing/2014/main" id="{7F57F482-981C-9340-9BDD-D20561BFF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1521" y="2724057"/>
            <a:ext cx="1409886" cy="140988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88BE5B-B3B8-284E-8D8F-6CE8A8D523EF}"/>
              </a:ext>
            </a:extLst>
          </p:cNvPr>
          <p:cNvCxnSpPr>
            <a:cxnSpLocks/>
          </p:cNvCxnSpPr>
          <p:nvPr/>
        </p:nvCxnSpPr>
        <p:spPr>
          <a:xfrm flipV="1">
            <a:off x="3483675" y="4053102"/>
            <a:ext cx="3755325" cy="1571196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72CBBF52-1FE2-1B45-B223-B53C2E9CB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9167" y="4718380"/>
            <a:ext cx="1409886" cy="140988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FC3085-74A8-E643-B837-C23BF849868A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3864547" y="1725623"/>
            <a:ext cx="3374453" cy="1316984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Graphic 43" descr="Key">
            <a:extLst>
              <a:ext uri="{FF2B5EF4-FFF2-40B4-BE49-F238E27FC236}">
                <a16:creationId xmlns:a16="http://schemas.microsoft.com/office/drawing/2014/main" id="{7E7FAD2A-F4AB-504D-8CCF-EAB2B5CF70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8867" y="1644507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931EECC-072C-414E-8C39-D49F9E4FFBFE}"/>
              </a:ext>
            </a:extLst>
          </p:cNvPr>
          <p:cNvSpPr txBox="1"/>
          <p:nvPr/>
        </p:nvSpPr>
        <p:spPr>
          <a:xfrm>
            <a:off x="5451985" y="1514225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Token</a:t>
            </a:r>
          </a:p>
        </p:txBody>
      </p:sp>
      <p:pic>
        <p:nvPicPr>
          <p:cNvPr id="47" name="Graphic 46" descr="Ribbon">
            <a:extLst>
              <a:ext uri="{FF2B5EF4-FFF2-40B4-BE49-F238E27FC236}">
                <a16:creationId xmlns:a16="http://schemas.microsoft.com/office/drawing/2014/main" id="{86A38056-8F85-584A-B212-3E77D5D53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89925" y="2884201"/>
            <a:ext cx="1834179" cy="18341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9B456C6-AEB8-BE4F-9B11-A247712B38A4}"/>
              </a:ext>
            </a:extLst>
          </p:cNvPr>
          <p:cNvSpPr txBox="1"/>
          <p:nvPr/>
        </p:nvSpPr>
        <p:spPr>
          <a:xfrm>
            <a:off x="9631814" y="4966454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Claims + Resources</a:t>
            </a:r>
          </a:p>
        </p:txBody>
      </p:sp>
    </p:spTree>
    <p:extLst>
      <p:ext uri="{BB962C8B-B14F-4D97-AF65-F5344CB8AC3E}">
        <p14:creationId xmlns:p14="http://schemas.microsoft.com/office/powerpoint/2010/main" val="17771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7" grpId="0"/>
      <p:bldP spid="45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Tokens</a:t>
            </a:r>
          </a:p>
        </p:txBody>
      </p:sp>
      <p:pic>
        <p:nvPicPr>
          <p:cNvPr id="3" name="Graphic 2" descr="Internet">
            <a:extLst>
              <a:ext uri="{FF2B5EF4-FFF2-40B4-BE49-F238E27FC236}">
                <a16:creationId xmlns:a16="http://schemas.microsoft.com/office/drawing/2014/main" id="{09B161A6-AB62-E142-AD4A-852D600D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541" y="2518745"/>
            <a:ext cx="2567269" cy="2567269"/>
          </a:xfrm>
          <a:prstGeom prst="rect">
            <a:avLst/>
          </a:prstGeom>
        </p:spPr>
      </p:pic>
      <p:pic>
        <p:nvPicPr>
          <p:cNvPr id="19" name="Graphic 18" descr="Safe">
            <a:extLst>
              <a:ext uri="{FF2B5EF4-FFF2-40B4-BE49-F238E27FC236}">
                <a16:creationId xmlns:a16="http://schemas.microsoft.com/office/drawing/2014/main" id="{E3C20648-36D4-804F-ABEB-8E2959FDF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3768" y="2453639"/>
            <a:ext cx="2697480" cy="269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801F41-A346-3345-8077-5E8B7CB75206}"/>
              </a:ext>
            </a:extLst>
          </p:cNvPr>
          <p:cNvSpPr txBox="1"/>
          <p:nvPr/>
        </p:nvSpPr>
        <p:spPr>
          <a:xfrm>
            <a:off x="8256613" y="496645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3A4076-0906-7646-9A51-12283709F6CC}"/>
              </a:ext>
            </a:extLst>
          </p:cNvPr>
          <p:cNvSpPr txBox="1"/>
          <p:nvPr/>
        </p:nvSpPr>
        <p:spPr>
          <a:xfrm>
            <a:off x="2077224" y="471668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FC3085-74A8-E643-B837-C23BF849868A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913810" y="3802380"/>
            <a:ext cx="4056710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Graphic 43" descr="Key">
            <a:extLst>
              <a:ext uri="{FF2B5EF4-FFF2-40B4-BE49-F238E27FC236}">
                <a16:creationId xmlns:a16="http://schemas.microsoft.com/office/drawing/2014/main" id="{7E7FAD2A-F4AB-504D-8CCF-EAB2B5CF7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5909" y="2984439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931EECC-072C-414E-8C39-D49F9E4FFBFE}"/>
              </a:ext>
            </a:extLst>
          </p:cNvPr>
          <p:cNvSpPr txBox="1"/>
          <p:nvPr/>
        </p:nvSpPr>
        <p:spPr>
          <a:xfrm>
            <a:off x="5889029" y="3244334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Token</a:t>
            </a:r>
          </a:p>
        </p:txBody>
      </p:sp>
      <p:pic>
        <p:nvPicPr>
          <p:cNvPr id="24" name="Graphic 23" descr="Key">
            <a:extLst>
              <a:ext uri="{FF2B5EF4-FFF2-40B4-BE49-F238E27FC236}">
                <a16:creationId xmlns:a16="http://schemas.microsoft.com/office/drawing/2014/main" id="{041ECC26-2B2A-ED4E-BFB5-CD1A67F1E3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4629" y="384003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9DDC4C-A28C-9549-88EB-90DA04745F4E}"/>
              </a:ext>
            </a:extLst>
          </p:cNvPr>
          <p:cNvSpPr txBox="1"/>
          <p:nvPr/>
        </p:nvSpPr>
        <p:spPr>
          <a:xfrm>
            <a:off x="5967749" y="4112568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</p:spTree>
    <p:extLst>
      <p:ext uri="{BB962C8B-B14F-4D97-AF65-F5344CB8AC3E}">
        <p14:creationId xmlns:p14="http://schemas.microsoft.com/office/powerpoint/2010/main" val="184092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Standards</a:t>
            </a:r>
          </a:p>
        </p:txBody>
      </p:sp>
      <p:pic>
        <p:nvPicPr>
          <p:cNvPr id="44" name="Graphic 43" descr="Key">
            <a:extLst>
              <a:ext uri="{FF2B5EF4-FFF2-40B4-BE49-F238E27FC236}">
                <a16:creationId xmlns:a16="http://schemas.microsoft.com/office/drawing/2014/main" id="{7E7FAD2A-F4AB-504D-8CCF-EAB2B5CF7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840" y="2943921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931EECC-072C-414E-8C39-D49F9E4FFBFE}"/>
              </a:ext>
            </a:extLst>
          </p:cNvPr>
          <p:cNvSpPr txBox="1"/>
          <p:nvPr/>
        </p:nvSpPr>
        <p:spPr>
          <a:xfrm>
            <a:off x="4587240" y="2314694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pic>
        <p:nvPicPr>
          <p:cNvPr id="24" name="Graphic 23" descr="Key">
            <a:extLst>
              <a:ext uri="{FF2B5EF4-FFF2-40B4-BE49-F238E27FC236}">
                <a16:creationId xmlns:a16="http://schemas.microsoft.com/office/drawing/2014/main" id="{041ECC26-2B2A-ED4E-BFB5-CD1A67F1E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64" y="291039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9DDC4C-A28C-9549-88EB-90DA04745F4E}"/>
              </a:ext>
            </a:extLst>
          </p:cNvPr>
          <p:cNvSpPr txBox="1"/>
          <p:nvPr/>
        </p:nvSpPr>
        <p:spPr>
          <a:xfrm>
            <a:off x="4665960" y="3182928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Token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22DB2-79ED-3B4D-9C91-7459D65128C1}"/>
              </a:ext>
            </a:extLst>
          </p:cNvPr>
          <p:cNvSpPr txBox="1"/>
          <p:nvPr/>
        </p:nvSpPr>
        <p:spPr>
          <a:xfrm>
            <a:off x="1356360" y="3170289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6DEFE681-C4AA-DD48-ACB4-E2513AEF8DFD}"/>
              </a:ext>
            </a:extLst>
          </p:cNvPr>
          <p:cNvSpPr/>
          <p:nvPr/>
        </p:nvSpPr>
        <p:spPr>
          <a:xfrm flipH="1" flipV="1">
            <a:off x="2960389" y="3098246"/>
            <a:ext cx="581640" cy="538695"/>
          </a:xfrm>
          <a:prstGeom prst="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B5805-1A65-2A40-BA7E-056380D17826}"/>
              </a:ext>
            </a:extLst>
          </p:cNvPr>
          <p:cNvSpPr txBox="1"/>
          <p:nvPr/>
        </p:nvSpPr>
        <p:spPr>
          <a:xfrm>
            <a:off x="6583680" y="2327333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=   OAuth2 (delegated authorization)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E9AF0-7B8F-694E-9EC4-531BF9ADC793}"/>
              </a:ext>
            </a:extLst>
          </p:cNvPr>
          <p:cNvSpPr txBox="1"/>
          <p:nvPr/>
        </p:nvSpPr>
        <p:spPr>
          <a:xfrm>
            <a:off x="6583679" y="3170289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=   OpenIDConnect (OIDC) (federated authentication)</a:t>
            </a:r>
          </a:p>
        </p:txBody>
      </p:sp>
      <p:pic>
        <p:nvPicPr>
          <p:cNvPr id="17" name="Graphic 16" descr="Key">
            <a:extLst>
              <a:ext uri="{FF2B5EF4-FFF2-40B4-BE49-F238E27FC236}">
                <a16:creationId xmlns:a16="http://schemas.microsoft.com/office/drawing/2014/main" id="{C57FB2D5-9236-1F44-8EF6-18560349C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2840" y="20569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2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FCE0866C-CFCF-1940-B33E-D7D95951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85" y="1607088"/>
            <a:ext cx="1934424" cy="1934424"/>
          </a:xfrm>
          <a:prstGeom prst="rect">
            <a:avLst/>
          </a:prstGeom>
        </p:spPr>
      </p:pic>
      <p:pic>
        <p:nvPicPr>
          <p:cNvPr id="3" name="Graphic 2" descr="World">
            <a:extLst>
              <a:ext uri="{FF2B5EF4-FFF2-40B4-BE49-F238E27FC236}">
                <a16:creationId xmlns:a16="http://schemas.microsoft.com/office/drawing/2014/main" id="{07457DDF-3A88-EE4D-988F-98CE80F49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415" y="4708703"/>
            <a:ext cx="1409661" cy="1409661"/>
          </a:xfrm>
          <a:prstGeom prst="rect">
            <a:avLst/>
          </a:prstGeom>
        </p:spPr>
      </p:pic>
      <p:pic>
        <p:nvPicPr>
          <p:cNvPr id="17" name="Graphic 16" descr="Safe">
            <a:extLst>
              <a:ext uri="{FF2B5EF4-FFF2-40B4-BE49-F238E27FC236}">
                <a16:creationId xmlns:a16="http://schemas.microsoft.com/office/drawing/2014/main" id="{98577F0D-8B2F-6D4F-B147-128EDFB5B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6132" y="1607088"/>
            <a:ext cx="2424000" cy="24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A38BEC-A585-D143-A95C-E789BE498F0F}"/>
              </a:ext>
            </a:extLst>
          </p:cNvPr>
          <p:cNvSpPr txBox="1"/>
          <p:nvPr/>
        </p:nvSpPr>
        <p:spPr>
          <a:xfrm>
            <a:off x="9298977" y="384642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BF5F8-38F5-E24D-A00B-D43AB816F55E}"/>
              </a:ext>
            </a:extLst>
          </p:cNvPr>
          <p:cNvSpPr txBox="1"/>
          <p:nvPr/>
        </p:nvSpPr>
        <p:spPr>
          <a:xfrm>
            <a:off x="1213122" y="61343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0566B-277F-3B48-8002-0A20743858A5}"/>
              </a:ext>
            </a:extLst>
          </p:cNvPr>
          <p:cNvSpPr txBox="1"/>
          <p:nvPr/>
        </p:nvSpPr>
        <p:spPr>
          <a:xfrm>
            <a:off x="1326612" y="32312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45F4BD-DD4E-8F45-98FE-13829CF503D3}"/>
              </a:ext>
            </a:extLst>
          </p:cNvPr>
          <p:cNvSpPr txBox="1"/>
          <p:nvPr/>
        </p:nvSpPr>
        <p:spPr>
          <a:xfrm>
            <a:off x="8492823" y="1571643"/>
            <a:ext cx="1595309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Authorization </a:t>
            </a:r>
          </a:p>
          <a:p>
            <a:pPr algn="ctr"/>
            <a:r>
              <a:rPr lang="en-VN" dirty="0">
                <a:solidFill>
                  <a:schemeClr val="bg1"/>
                </a:solidFill>
              </a:rPr>
              <a:t>endpoint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8A2074F-0D75-134E-A918-74C5E2657737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901014" y="-2580029"/>
            <a:ext cx="12700" cy="8374235"/>
          </a:xfrm>
          <a:prstGeom prst="curvedConnector3">
            <a:avLst>
              <a:gd name="adj1" fmla="val 10866661"/>
            </a:avLst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4E00C8-F2CA-804D-8BD7-BF10C4E01E7F}"/>
              </a:ext>
            </a:extLst>
          </p:cNvPr>
          <p:cNvCxnSpPr>
            <a:cxnSpLocks/>
            <a:stCxn id="3" idx="0"/>
            <a:endCxn id="22" idx="2"/>
          </p:cNvCxnSpPr>
          <p:nvPr/>
        </p:nvCxnSpPr>
        <p:spPr>
          <a:xfrm flipH="1" flipV="1">
            <a:off x="1713898" y="3600539"/>
            <a:ext cx="6348" cy="1108164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774BD1-05E3-804F-B634-82875F604578}"/>
              </a:ext>
            </a:extLst>
          </p:cNvPr>
          <p:cNvSpPr txBox="1"/>
          <p:nvPr/>
        </p:nvSpPr>
        <p:spPr>
          <a:xfrm>
            <a:off x="4785903" y="470398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/>
              <a:t>Client ID + (Secret)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582086-EA02-9045-973E-41F6A5227734}"/>
              </a:ext>
            </a:extLst>
          </p:cNvPr>
          <p:cNvSpPr txBox="1"/>
          <p:nvPr/>
        </p:nvSpPr>
        <p:spPr>
          <a:xfrm>
            <a:off x="4785903" y="78893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/>
              <a:t>Scopes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156078-5F16-6448-B603-776E356580D8}"/>
              </a:ext>
            </a:extLst>
          </p:cNvPr>
          <p:cNvSpPr txBox="1"/>
          <p:nvPr/>
        </p:nvSpPr>
        <p:spPr>
          <a:xfrm>
            <a:off x="4785903" y="1120601"/>
            <a:ext cx="206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/>
              <a:t>Response Type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5C01E3-9409-3F4F-9D7F-25AB6E0C3CE3}"/>
              </a:ext>
            </a:extLst>
          </p:cNvPr>
          <p:cNvSpPr txBox="1"/>
          <p:nvPr/>
        </p:nvSpPr>
        <p:spPr>
          <a:xfrm>
            <a:off x="4785903" y="147467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/>
              <a:t>Redirect URI</a:t>
            </a:r>
          </a:p>
        </p:txBody>
      </p:sp>
      <p:pic>
        <p:nvPicPr>
          <p:cNvPr id="47" name="Graphic 46" descr="Contract">
            <a:extLst>
              <a:ext uri="{FF2B5EF4-FFF2-40B4-BE49-F238E27FC236}">
                <a16:creationId xmlns:a16="http://schemas.microsoft.com/office/drawing/2014/main" id="{9CD4AF08-F002-7B40-980E-F8EA0C660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69" y="304214"/>
            <a:ext cx="1610737" cy="1610737"/>
          </a:xfrm>
          <a:prstGeom prst="rect">
            <a:avLst/>
          </a:prstGeom>
        </p:spPr>
      </p:pic>
      <p:pic>
        <p:nvPicPr>
          <p:cNvPr id="48" name="Graphic 47" descr="Contract">
            <a:extLst>
              <a:ext uri="{FF2B5EF4-FFF2-40B4-BE49-F238E27FC236}">
                <a16:creationId xmlns:a16="http://schemas.microsoft.com/office/drawing/2014/main" id="{CF7E14AD-F147-D84D-9523-8FC7B229B8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2647" y="633768"/>
            <a:ext cx="1610737" cy="1610737"/>
          </a:xfrm>
          <a:prstGeom prst="rect">
            <a:avLst/>
          </a:prstGeom>
        </p:spPr>
      </p:pic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DE02CCC8-8087-B94D-AE06-A8AF682E8756}"/>
              </a:ext>
            </a:extLst>
          </p:cNvPr>
          <p:cNvCxnSpPr>
            <a:cxnSpLocks/>
          </p:cNvCxnSpPr>
          <p:nvPr/>
        </p:nvCxnSpPr>
        <p:spPr>
          <a:xfrm rot="5400000" flipH="1">
            <a:off x="5836018" y="-150335"/>
            <a:ext cx="799881" cy="8123689"/>
          </a:xfrm>
          <a:prstGeom prst="curvedConnector4">
            <a:avLst>
              <a:gd name="adj1" fmla="val -174651"/>
              <a:gd name="adj2" fmla="val 100932"/>
            </a:avLst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3362DAB-FD43-6747-AB33-889287DA6986}"/>
              </a:ext>
            </a:extLst>
          </p:cNvPr>
          <p:cNvSpPr txBox="1"/>
          <p:nvPr/>
        </p:nvSpPr>
        <p:spPr>
          <a:xfrm>
            <a:off x="4108288" y="4705647"/>
            <a:ext cx="4767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/>
              <a:t>Artifacts requested in Response Type</a:t>
            </a:r>
          </a:p>
          <a:p>
            <a:r>
              <a:rPr lang="en-VN" sz="2000" b="1" dirty="0"/>
              <a:t> delivered to redirect URI </a:t>
            </a:r>
          </a:p>
        </p:txBody>
      </p:sp>
    </p:spTree>
    <p:extLst>
      <p:ext uri="{BB962C8B-B14F-4D97-AF65-F5344CB8AC3E}">
        <p14:creationId xmlns:p14="http://schemas.microsoft.com/office/powerpoint/2010/main" val="26682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Front Channel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86606-03FF-6B43-A500-E0F0C361D0DA}"/>
              </a:ext>
            </a:extLst>
          </p:cNvPr>
          <p:cNvSpPr/>
          <p:nvPr/>
        </p:nvSpPr>
        <p:spPr>
          <a:xfrm>
            <a:off x="1518787" y="1262809"/>
            <a:ext cx="10363543" cy="2989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Interaction with Authorization endpoint via browser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Should use Form Post instead of Query string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Front-channel is unsecure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4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FCE0866C-CFCF-1940-B33E-D7D95951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85" y="1607088"/>
            <a:ext cx="1934424" cy="1934424"/>
          </a:xfrm>
          <a:prstGeom prst="rect">
            <a:avLst/>
          </a:prstGeom>
        </p:spPr>
      </p:pic>
      <p:pic>
        <p:nvPicPr>
          <p:cNvPr id="3" name="Graphic 2" descr="World">
            <a:extLst>
              <a:ext uri="{FF2B5EF4-FFF2-40B4-BE49-F238E27FC236}">
                <a16:creationId xmlns:a16="http://schemas.microsoft.com/office/drawing/2014/main" id="{07457DDF-3A88-EE4D-988F-98CE80F49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415" y="4708703"/>
            <a:ext cx="1409661" cy="1409661"/>
          </a:xfrm>
          <a:prstGeom prst="rect">
            <a:avLst/>
          </a:prstGeom>
        </p:spPr>
      </p:pic>
      <p:pic>
        <p:nvPicPr>
          <p:cNvPr id="17" name="Graphic 16" descr="Safe">
            <a:extLst>
              <a:ext uri="{FF2B5EF4-FFF2-40B4-BE49-F238E27FC236}">
                <a16:creationId xmlns:a16="http://schemas.microsoft.com/office/drawing/2014/main" id="{98577F0D-8B2F-6D4F-B147-128EDFB5B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9800" y="1592567"/>
            <a:ext cx="2424000" cy="24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A38BEC-A585-D143-A95C-E789BE498F0F}"/>
              </a:ext>
            </a:extLst>
          </p:cNvPr>
          <p:cNvSpPr txBox="1"/>
          <p:nvPr/>
        </p:nvSpPr>
        <p:spPr>
          <a:xfrm>
            <a:off x="9298977" y="384642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BF5F8-38F5-E24D-A00B-D43AB816F55E}"/>
              </a:ext>
            </a:extLst>
          </p:cNvPr>
          <p:cNvSpPr txBox="1"/>
          <p:nvPr/>
        </p:nvSpPr>
        <p:spPr>
          <a:xfrm>
            <a:off x="1213122" y="61343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0566B-277F-3B48-8002-0A20743858A5}"/>
              </a:ext>
            </a:extLst>
          </p:cNvPr>
          <p:cNvSpPr txBox="1"/>
          <p:nvPr/>
        </p:nvSpPr>
        <p:spPr>
          <a:xfrm>
            <a:off x="1326612" y="32312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4E00C8-F2CA-804D-8BD7-BF10C4E01E7F}"/>
              </a:ext>
            </a:extLst>
          </p:cNvPr>
          <p:cNvCxnSpPr>
            <a:cxnSpLocks/>
            <a:stCxn id="3" idx="0"/>
            <a:endCxn id="22" idx="2"/>
          </p:cNvCxnSpPr>
          <p:nvPr/>
        </p:nvCxnSpPr>
        <p:spPr>
          <a:xfrm flipH="1" flipV="1">
            <a:off x="1713898" y="3600539"/>
            <a:ext cx="6348" cy="1108164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</p:spPr>
        <p:txBody>
          <a:bodyPr/>
          <a:lstStyle/>
          <a:p>
            <a:r>
              <a:rPr lang="en-VN" dirty="0"/>
              <a:t>Authorization Code Flow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BFB8A3-45FF-0F4D-8F51-5F735BD0738D}"/>
              </a:ext>
            </a:extLst>
          </p:cNvPr>
          <p:cNvCxnSpPr>
            <a:cxnSpLocks/>
            <a:stCxn id="19" idx="1"/>
            <a:endCxn id="3" idx="3"/>
          </p:cNvCxnSpPr>
          <p:nvPr/>
        </p:nvCxnSpPr>
        <p:spPr>
          <a:xfrm flipH="1">
            <a:off x="2425076" y="4031088"/>
            <a:ext cx="6873901" cy="1382446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697095-33CD-CB44-B9CD-AA2216D950C4}"/>
              </a:ext>
            </a:extLst>
          </p:cNvPr>
          <p:cNvSpPr txBox="1"/>
          <p:nvPr/>
        </p:nvSpPr>
        <p:spPr>
          <a:xfrm rot="20926889">
            <a:off x="3849231" y="470560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Code is sent from </a:t>
            </a:r>
            <a:r>
              <a:rPr lang="en-VN" b="1" dirty="0"/>
              <a:t>Authorization</a:t>
            </a:r>
            <a:r>
              <a:rPr lang="en-VN" dirty="0"/>
              <a:t> endpoint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2DD5FF-30CC-6C4D-ABC0-298B64164BCE}"/>
              </a:ext>
            </a:extLst>
          </p:cNvPr>
          <p:cNvCxnSpPr>
            <a:cxnSpLocks/>
          </p:cNvCxnSpPr>
          <p:nvPr/>
        </p:nvCxnSpPr>
        <p:spPr>
          <a:xfrm>
            <a:off x="2681109" y="2918683"/>
            <a:ext cx="6332262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9C03F9-11AE-C546-9CF0-8E0A1F5D5B70}"/>
              </a:ext>
            </a:extLst>
          </p:cNvPr>
          <p:cNvSpPr txBox="1"/>
          <p:nvPr/>
        </p:nvSpPr>
        <p:spPr>
          <a:xfrm>
            <a:off x="3543335" y="3000652"/>
            <a:ext cx="46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Code is sent from </a:t>
            </a:r>
            <a:r>
              <a:rPr lang="en-VN" b="1" dirty="0"/>
              <a:t>Client</a:t>
            </a:r>
            <a:r>
              <a:rPr lang="en-VN" dirty="0"/>
              <a:t> to </a:t>
            </a:r>
            <a:r>
              <a:rPr lang="en-VN" b="1" dirty="0"/>
              <a:t>Token</a:t>
            </a:r>
            <a:r>
              <a:rPr lang="en-VN" dirty="0"/>
              <a:t> endpoint </a:t>
            </a:r>
          </a:p>
          <a:p>
            <a:pPr algn="ctr"/>
            <a:r>
              <a:rPr lang="en-VN" dirty="0"/>
              <a:t>(ClientID +ClientSecret)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394C6C-6DF4-3E40-A47B-3BF79B691B72}"/>
              </a:ext>
            </a:extLst>
          </p:cNvPr>
          <p:cNvCxnSpPr>
            <a:cxnSpLocks/>
          </p:cNvCxnSpPr>
          <p:nvPr/>
        </p:nvCxnSpPr>
        <p:spPr>
          <a:xfrm flipH="1">
            <a:off x="2681109" y="2458192"/>
            <a:ext cx="6248691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Key">
            <a:extLst>
              <a:ext uri="{FF2B5EF4-FFF2-40B4-BE49-F238E27FC236}">
                <a16:creationId xmlns:a16="http://schemas.microsoft.com/office/drawing/2014/main" id="{731DBFA3-6AE6-5849-94BA-D393FAA20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4433" y="1564574"/>
            <a:ext cx="914400" cy="914400"/>
          </a:xfrm>
          <a:prstGeom prst="rect">
            <a:avLst/>
          </a:prstGeom>
        </p:spPr>
      </p:pic>
      <p:pic>
        <p:nvPicPr>
          <p:cNvPr id="37" name="Graphic 36" descr="Key">
            <a:extLst>
              <a:ext uri="{FF2B5EF4-FFF2-40B4-BE49-F238E27FC236}">
                <a16:creationId xmlns:a16="http://schemas.microsoft.com/office/drawing/2014/main" id="{36612D1B-005B-7148-BDDE-472849998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56757" y="1531046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0FD17F-BF14-3748-889F-1DADABCC5D57}"/>
              </a:ext>
            </a:extLst>
          </p:cNvPr>
          <p:cNvSpPr txBox="1"/>
          <p:nvPr/>
        </p:nvSpPr>
        <p:spPr>
          <a:xfrm>
            <a:off x="7297553" y="1803581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Token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F1F43-DA6F-034E-9943-30AE54D3FC33}"/>
              </a:ext>
            </a:extLst>
          </p:cNvPr>
          <p:cNvSpPr txBox="1"/>
          <p:nvPr/>
        </p:nvSpPr>
        <p:spPr>
          <a:xfrm>
            <a:off x="3987953" y="1790942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7EA9ABF9-8A14-C34E-8BAB-B9F649CB5F39}"/>
              </a:ext>
            </a:extLst>
          </p:cNvPr>
          <p:cNvSpPr/>
          <p:nvPr/>
        </p:nvSpPr>
        <p:spPr>
          <a:xfrm flipH="1" flipV="1">
            <a:off x="5591982" y="1718899"/>
            <a:ext cx="581640" cy="538695"/>
          </a:xfrm>
          <a:prstGeom prst="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8327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38" grpId="0"/>
      <p:bldP spid="39" grpId="0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FCE0866C-CFCF-1940-B33E-D7D95951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85" y="1607088"/>
            <a:ext cx="1934424" cy="1934424"/>
          </a:xfrm>
          <a:prstGeom prst="rect">
            <a:avLst/>
          </a:prstGeom>
        </p:spPr>
      </p:pic>
      <p:pic>
        <p:nvPicPr>
          <p:cNvPr id="3" name="Graphic 2" descr="World">
            <a:extLst>
              <a:ext uri="{FF2B5EF4-FFF2-40B4-BE49-F238E27FC236}">
                <a16:creationId xmlns:a16="http://schemas.microsoft.com/office/drawing/2014/main" id="{07457DDF-3A88-EE4D-988F-98CE80F49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415" y="4708703"/>
            <a:ext cx="1409661" cy="1409661"/>
          </a:xfrm>
          <a:prstGeom prst="rect">
            <a:avLst/>
          </a:prstGeom>
        </p:spPr>
      </p:pic>
      <p:pic>
        <p:nvPicPr>
          <p:cNvPr id="17" name="Graphic 16" descr="Safe">
            <a:extLst>
              <a:ext uri="{FF2B5EF4-FFF2-40B4-BE49-F238E27FC236}">
                <a16:creationId xmlns:a16="http://schemas.microsoft.com/office/drawing/2014/main" id="{98577F0D-8B2F-6D4F-B147-128EDFB5B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9800" y="1592567"/>
            <a:ext cx="2424000" cy="24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A38BEC-A585-D143-A95C-E789BE498F0F}"/>
              </a:ext>
            </a:extLst>
          </p:cNvPr>
          <p:cNvSpPr txBox="1"/>
          <p:nvPr/>
        </p:nvSpPr>
        <p:spPr>
          <a:xfrm>
            <a:off x="9298977" y="384642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BF5F8-38F5-E24D-A00B-D43AB816F55E}"/>
              </a:ext>
            </a:extLst>
          </p:cNvPr>
          <p:cNvSpPr txBox="1"/>
          <p:nvPr/>
        </p:nvSpPr>
        <p:spPr>
          <a:xfrm>
            <a:off x="1213122" y="61343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0566B-277F-3B48-8002-0A20743858A5}"/>
              </a:ext>
            </a:extLst>
          </p:cNvPr>
          <p:cNvSpPr txBox="1"/>
          <p:nvPr/>
        </p:nvSpPr>
        <p:spPr>
          <a:xfrm>
            <a:off x="1326612" y="32312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4E00C8-F2CA-804D-8BD7-BF10C4E01E7F}"/>
              </a:ext>
            </a:extLst>
          </p:cNvPr>
          <p:cNvCxnSpPr>
            <a:cxnSpLocks/>
            <a:stCxn id="3" idx="0"/>
            <a:endCxn id="22" idx="2"/>
          </p:cNvCxnSpPr>
          <p:nvPr/>
        </p:nvCxnSpPr>
        <p:spPr>
          <a:xfrm flipH="1" flipV="1">
            <a:off x="1713898" y="3600539"/>
            <a:ext cx="6348" cy="1108164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</p:spPr>
        <p:txBody>
          <a:bodyPr/>
          <a:lstStyle/>
          <a:p>
            <a:r>
              <a:rPr lang="en-VN" dirty="0"/>
              <a:t>PKCE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BFB8A3-45FF-0F4D-8F51-5F735BD0738D}"/>
              </a:ext>
            </a:extLst>
          </p:cNvPr>
          <p:cNvCxnSpPr>
            <a:cxnSpLocks/>
            <a:stCxn id="19" idx="1"/>
            <a:endCxn id="3" idx="3"/>
          </p:cNvCxnSpPr>
          <p:nvPr/>
        </p:nvCxnSpPr>
        <p:spPr>
          <a:xfrm flipH="1">
            <a:off x="2425076" y="4031088"/>
            <a:ext cx="6873901" cy="1382446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697095-33CD-CB44-B9CD-AA2216D950C4}"/>
              </a:ext>
            </a:extLst>
          </p:cNvPr>
          <p:cNvSpPr txBox="1"/>
          <p:nvPr/>
        </p:nvSpPr>
        <p:spPr>
          <a:xfrm rot="20926889">
            <a:off x="3849231" y="470560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Code is sent from </a:t>
            </a:r>
            <a:r>
              <a:rPr lang="en-VN" b="1" dirty="0"/>
              <a:t>Authorization</a:t>
            </a:r>
            <a:r>
              <a:rPr lang="en-VN" dirty="0"/>
              <a:t> endpoint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2DD5FF-30CC-6C4D-ABC0-298B64164BCE}"/>
              </a:ext>
            </a:extLst>
          </p:cNvPr>
          <p:cNvCxnSpPr>
            <a:cxnSpLocks/>
          </p:cNvCxnSpPr>
          <p:nvPr/>
        </p:nvCxnSpPr>
        <p:spPr>
          <a:xfrm>
            <a:off x="2681109" y="2918683"/>
            <a:ext cx="6332262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9C03F9-11AE-C546-9CF0-8E0A1F5D5B70}"/>
              </a:ext>
            </a:extLst>
          </p:cNvPr>
          <p:cNvSpPr txBox="1"/>
          <p:nvPr/>
        </p:nvSpPr>
        <p:spPr>
          <a:xfrm>
            <a:off x="3543335" y="3000652"/>
            <a:ext cx="46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Code is sent from </a:t>
            </a:r>
            <a:r>
              <a:rPr lang="en-VN" b="1" dirty="0"/>
              <a:t>Client</a:t>
            </a:r>
            <a:r>
              <a:rPr lang="en-VN" dirty="0"/>
              <a:t> to </a:t>
            </a:r>
            <a:r>
              <a:rPr lang="en-VN" b="1" dirty="0"/>
              <a:t>Token</a:t>
            </a:r>
            <a:r>
              <a:rPr lang="en-VN" dirty="0"/>
              <a:t> endpoint </a:t>
            </a:r>
          </a:p>
          <a:p>
            <a:pPr algn="ctr"/>
            <a:r>
              <a:rPr lang="en-VN" dirty="0"/>
              <a:t>(ClientID +ClientSecret)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394C6C-6DF4-3E40-A47B-3BF79B691B72}"/>
              </a:ext>
            </a:extLst>
          </p:cNvPr>
          <p:cNvCxnSpPr>
            <a:cxnSpLocks/>
          </p:cNvCxnSpPr>
          <p:nvPr/>
        </p:nvCxnSpPr>
        <p:spPr>
          <a:xfrm flipH="1">
            <a:off x="2681109" y="2458192"/>
            <a:ext cx="6248691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Key">
            <a:extLst>
              <a:ext uri="{FF2B5EF4-FFF2-40B4-BE49-F238E27FC236}">
                <a16:creationId xmlns:a16="http://schemas.microsoft.com/office/drawing/2014/main" id="{731DBFA3-6AE6-5849-94BA-D393FAA20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4433" y="1564574"/>
            <a:ext cx="914400" cy="914400"/>
          </a:xfrm>
          <a:prstGeom prst="rect">
            <a:avLst/>
          </a:prstGeom>
        </p:spPr>
      </p:pic>
      <p:pic>
        <p:nvPicPr>
          <p:cNvPr id="37" name="Graphic 36" descr="Key">
            <a:extLst>
              <a:ext uri="{FF2B5EF4-FFF2-40B4-BE49-F238E27FC236}">
                <a16:creationId xmlns:a16="http://schemas.microsoft.com/office/drawing/2014/main" id="{36612D1B-005B-7148-BDDE-472849998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56757" y="1531046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0FD17F-BF14-3748-889F-1DADABCC5D57}"/>
              </a:ext>
            </a:extLst>
          </p:cNvPr>
          <p:cNvSpPr txBox="1"/>
          <p:nvPr/>
        </p:nvSpPr>
        <p:spPr>
          <a:xfrm>
            <a:off x="7297553" y="1803581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Token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F1F43-DA6F-034E-9943-30AE54D3FC33}"/>
              </a:ext>
            </a:extLst>
          </p:cNvPr>
          <p:cNvSpPr txBox="1"/>
          <p:nvPr/>
        </p:nvSpPr>
        <p:spPr>
          <a:xfrm>
            <a:off x="3987953" y="1790942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7EA9ABF9-8A14-C34E-8BAB-B9F649CB5F39}"/>
              </a:ext>
            </a:extLst>
          </p:cNvPr>
          <p:cNvSpPr/>
          <p:nvPr/>
        </p:nvSpPr>
        <p:spPr>
          <a:xfrm flipH="1" flipV="1">
            <a:off x="5591982" y="1718899"/>
            <a:ext cx="581640" cy="538695"/>
          </a:xfrm>
          <a:prstGeom prst="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D8EDC67-4DB3-EC43-9602-C5624055B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84197" y="-2326094"/>
            <a:ext cx="12700" cy="8374235"/>
          </a:xfrm>
          <a:prstGeom prst="curvedConnector3">
            <a:avLst>
              <a:gd name="adj1" fmla="val 10866661"/>
            </a:avLst>
          </a:prstGeom>
          <a:ln w="2540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B8AE13-970C-624F-B3D9-57BCA7468C9D}"/>
              </a:ext>
            </a:extLst>
          </p:cNvPr>
          <p:cNvSpPr txBox="1"/>
          <p:nvPr/>
        </p:nvSpPr>
        <p:spPr>
          <a:xfrm>
            <a:off x="4576319" y="7182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Generate a secret</a:t>
            </a:r>
          </a:p>
        </p:txBody>
      </p:sp>
    </p:spTree>
    <p:extLst>
      <p:ext uri="{BB962C8B-B14F-4D97-AF65-F5344CB8AC3E}">
        <p14:creationId xmlns:p14="http://schemas.microsoft.com/office/powerpoint/2010/main" val="231105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Other flows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86606-03FF-6B43-A500-E0F0C361D0DA}"/>
              </a:ext>
            </a:extLst>
          </p:cNvPr>
          <p:cNvSpPr/>
          <p:nvPr/>
        </p:nvSpPr>
        <p:spPr>
          <a:xfrm>
            <a:off x="1518787" y="1262809"/>
            <a:ext cx="4200189" cy="21589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Implicit and Hybrid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Client credentials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FCE0866C-CFCF-1940-B33E-D7D95951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85" y="2589221"/>
            <a:ext cx="1934424" cy="1934424"/>
          </a:xfrm>
          <a:prstGeom prst="rect">
            <a:avLst/>
          </a:prstGeom>
        </p:spPr>
      </p:pic>
      <p:pic>
        <p:nvPicPr>
          <p:cNvPr id="17" name="Graphic 16" descr="Safe">
            <a:extLst>
              <a:ext uri="{FF2B5EF4-FFF2-40B4-BE49-F238E27FC236}">
                <a16:creationId xmlns:a16="http://schemas.microsoft.com/office/drawing/2014/main" id="{98577F0D-8B2F-6D4F-B147-128EDFB5B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9800" y="2574700"/>
            <a:ext cx="2424000" cy="24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A38BEC-A585-D143-A95C-E789BE498F0F}"/>
              </a:ext>
            </a:extLst>
          </p:cNvPr>
          <p:cNvSpPr txBox="1"/>
          <p:nvPr/>
        </p:nvSpPr>
        <p:spPr>
          <a:xfrm>
            <a:off x="9298977" y="482855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0566B-277F-3B48-8002-0A20743858A5}"/>
              </a:ext>
            </a:extLst>
          </p:cNvPr>
          <p:cNvSpPr txBox="1"/>
          <p:nvPr/>
        </p:nvSpPr>
        <p:spPr>
          <a:xfrm>
            <a:off x="1326612" y="421334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</p:spPr>
        <p:txBody>
          <a:bodyPr/>
          <a:lstStyle/>
          <a:p>
            <a:r>
              <a:rPr lang="en-VN" dirty="0"/>
              <a:t>Client Credentials 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2DD5FF-30CC-6C4D-ABC0-298B64164BCE}"/>
              </a:ext>
            </a:extLst>
          </p:cNvPr>
          <p:cNvCxnSpPr>
            <a:cxnSpLocks/>
          </p:cNvCxnSpPr>
          <p:nvPr/>
        </p:nvCxnSpPr>
        <p:spPr>
          <a:xfrm>
            <a:off x="2681109" y="3900816"/>
            <a:ext cx="6332262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9C03F9-11AE-C546-9CF0-8E0A1F5D5B70}"/>
              </a:ext>
            </a:extLst>
          </p:cNvPr>
          <p:cNvSpPr txBox="1"/>
          <p:nvPr/>
        </p:nvSpPr>
        <p:spPr>
          <a:xfrm>
            <a:off x="2882654" y="3999204"/>
            <a:ext cx="613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 Credentials are sent from </a:t>
            </a:r>
            <a:r>
              <a:rPr lang="en-VN" b="1" dirty="0"/>
              <a:t>Client</a:t>
            </a:r>
            <a:r>
              <a:rPr lang="en-VN" dirty="0"/>
              <a:t> to </a:t>
            </a:r>
            <a:r>
              <a:rPr lang="en-VN" b="1" dirty="0"/>
              <a:t>Token</a:t>
            </a:r>
            <a:r>
              <a:rPr lang="en-VN" dirty="0"/>
              <a:t> endpoint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394C6C-6DF4-3E40-A47B-3BF79B691B72}"/>
              </a:ext>
            </a:extLst>
          </p:cNvPr>
          <p:cNvCxnSpPr>
            <a:cxnSpLocks/>
          </p:cNvCxnSpPr>
          <p:nvPr/>
        </p:nvCxnSpPr>
        <p:spPr>
          <a:xfrm flipH="1">
            <a:off x="2681109" y="3440325"/>
            <a:ext cx="6248691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36" descr="Key">
            <a:extLst>
              <a:ext uri="{FF2B5EF4-FFF2-40B4-BE49-F238E27FC236}">
                <a16:creationId xmlns:a16="http://schemas.microsoft.com/office/drawing/2014/main" id="{36612D1B-005B-7148-BDDE-472849998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5257" y="2492984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DF1F43-DA6F-034E-9943-30AE54D3FC33}"/>
              </a:ext>
            </a:extLst>
          </p:cNvPr>
          <p:cNvSpPr txBox="1"/>
          <p:nvPr/>
        </p:nvSpPr>
        <p:spPr>
          <a:xfrm>
            <a:off x="5586453" y="2752880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</p:spTree>
    <p:extLst>
      <p:ext uri="{BB962C8B-B14F-4D97-AF65-F5344CB8AC3E}">
        <p14:creationId xmlns:p14="http://schemas.microsoft.com/office/powerpoint/2010/main" val="4153214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</p:spPr>
        <p:txBody>
          <a:bodyPr/>
          <a:lstStyle/>
          <a:p>
            <a:r>
              <a:rPr lang="en-VN" dirty="0"/>
              <a:t>Which Flow?</a:t>
            </a: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C0164F25-4FA4-A147-B9AD-E50C59C832CF}"/>
              </a:ext>
            </a:extLst>
          </p:cNvPr>
          <p:cNvSpPr/>
          <p:nvPr/>
        </p:nvSpPr>
        <p:spPr>
          <a:xfrm>
            <a:off x="1983730" y="1325142"/>
            <a:ext cx="3132667" cy="1540933"/>
          </a:xfrm>
          <a:prstGeom prst="diamon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Interactive client?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AA86F-9D02-9346-BAD8-680A943E928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156199" y="2106934"/>
            <a:ext cx="3166534" cy="22541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EC2BCA8-3585-664F-8F41-8FC398242F88}"/>
              </a:ext>
            </a:extLst>
          </p:cNvPr>
          <p:cNvSpPr/>
          <p:nvPr/>
        </p:nvSpPr>
        <p:spPr>
          <a:xfrm>
            <a:off x="8322733" y="1392875"/>
            <a:ext cx="3031067" cy="1473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Code flow + PKCE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968A6-5A44-5649-AACA-CA47F2E40C41}"/>
              </a:ext>
            </a:extLst>
          </p:cNvPr>
          <p:cNvSpPr txBox="1"/>
          <p:nvPr/>
        </p:nvSpPr>
        <p:spPr>
          <a:xfrm>
            <a:off x="6258275" y="173760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Yes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046BC4-0B0F-7341-9C77-DA97FE1A3FB1}"/>
              </a:ext>
            </a:extLst>
          </p:cNvPr>
          <p:cNvSpPr/>
          <p:nvPr/>
        </p:nvSpPr>
        <p:spPr>
          <a:xfrm>
            <a:off x="1983730" y="4740304"/>
            <a:ext cx="3031067" cy="1473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Client Credentials Flow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1404CF-AE31-C843-9FFB-EBF1A0D4B9B6}"/>
              </a:ext>
            </a:extLst>
          </p:cNvPr>
          <p:cNvCxnSpPr>
            <a:cxnSpLocks/>
          </p:cNvCxnSpPr>
          <p:nvPr/>
        </p:nvCxnSpPr>
        <p:spPr>
          <a:xfrm>
            <a:off x="3553031" y="2900395"/>
            <a:ext cx="0" cy="1805589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DB2ED0-9711-FF41-8689-BE973632F338}"/>
              </a:ext>
            </a:extLst>
          </p:cNvPr>
          <p:cNvSpPr txBox="1"/>
          <p:nvPr/>
        </p:nvSpPr>
        <p:spPr>
          <a:xfrm>
            <a:off x="3551191" y="35055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4013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8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4B3E78-00D7-A349-BE1B-7DC42A10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Authentication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13FF6-8F40-7B45-888F-B010C4D4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754" y="2723331"/>
            <a:ext cx="3036092" cy="3036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628C0-F4B4-AB49-8939-BE116E3C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247" y="2847805"/>
            <a:ext cx="1214600" cy="1485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D5998-DF86-914C-B07D-5654F7C67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0" y="3273414"/>
            <a:ext cx="1948666" cy="19486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F30AC0-48E7-C246-A17B-A9F42BE876FD}"/>
              </a:ext>
            </a:extLst>
          </p:cNvPr>
          <p:cNvCxnSpPr>
            <a:cxnSpLocks/>
          </p:cNvCxnSpPr>
          <p:nvPr/>
        </p:nvCxnSpPr>
        <p:spPr>
          <a:xfrm flipV="1">
            <a:off x="4100512" y="4457701"/>
            <a:ext cx="3082090" cy="2"/>
          </a:xfrm>
          <a:prstGeom prst="straightConnector1">
            <a:avLst/>
          </a:prstGeom>
          <a:ln w="104775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3EDD23-9E70-1049-9C08-7594BF2C0C61}"/>
              </a:ext>
            </a:extLst>
          </p:cNvPr>
          <p:cNvSpPr txBox="1"/>
          <p:nvPr/>
        </p:nvSpPr>
        <p:spPr>
          <a:xfrm>
            <a:off x="1471613" y="-1743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420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FCE0866C-CFCF-1940-B33E-D7D95951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766" y="1273711"/>
            <a:ext cx="1934424" cy="1934424"/>
          </a:xfrm>
          <a:prstGeom prst="rect">
            <a:avLst/>
          </a:prstGeom>
        </p:spPr>
      </p:pic>
      <p:pic>
        <p:nvPicPr>
          <p:cNvPr id="3" name="Graphic 2" descr="World">
            <a:extLst>
              <a:ext uri="{FF2B5EF4-FFF2-40B4-BE49-F238E27FC236}">
                <a16:creationId xmlns:a16="http://schemas.microsoft.com/office/drawing/2014/main" id="{07457DDF-3A88-EE4D-988F-98CE80F49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415" y="4708703"/>
            <a:ext cx="1409661" cy="1409661"/>
          </a:xfrm>
          <a:prstGeom prst="rect">
            <a:avLst/>
          </a:prstGeom>
        </p:spPr>
      </p:pic>
      <p:pic>
        <p:nvPicPr>
          <p:cNvPr id="17" name="Graphic 16" descr="Safe">
            <a:extLst>
              <a:ext uri="{FF2B5EF4-FFF2-40B4-BE49-F238E27FC236}">
                <a16:creationId xmlns:a16="http://schemas.microsoft.com/office/drawing/2014/main" id="{98577F0D-8B2F-6D4F-B147-128EDFB5B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9800" y="1341505"/>
            <a:ext cx="1702129" cy="17021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A38BEC-A585-D143-A95C-E789BE498F0F}"/>
              </a:ext>
            </a:extLst>
          </p:cNvPr>
          <p:cNvSpPr txBox="1"/>
          <p:nvPr/>
        </p:nvSpPr>
        <p:spPr>
          <a:xfrm>
            <a:off x="8908663" y="2918803"/>
            <a:ext cx="185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BF5F8-38F5-E24D-A00B-D43AB816F55E}"/>
              </a:ext>
            </a:extLst>
          </p:cNvPr>
          <p:cNvSpPr txBox="1"/>
          <p:nvPr/>
        </p:nvSpPr>
        <p:spPr>
          <a:xfrm>
            <a:off x="1204719" y="60642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Browser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0566B-277F-3B48-8002-0A20743858A5}"/>
              </a:ext>
            </a:extLst>
          </p:cNvPr>
          <p:cNvSpPr txBox="1"/>
          <p:nvPr/>
        </p:nvSpPr>
        <p:spPr>
          <a:xfrm>
            <a:off x="1224274" y="291072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4E00C8-F2CA-804D-8BD7-BF10C4E01E7F}"/>
              </a:ext>
            </a:extLst>
          </p:cNvPr>
          <p:cNvCxnSpPr>
            <a:cxnSpLocks/>
          </p:cNvCxnSpPr>
          <p:nvPr/>
        </p:nvCxnSpPr>
        <p:spPr>
          <a:xfrm flipV="1">
            <a:off x="1566419" y="3283131"/>
            <a:ext cx="0" cy="1437997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</p:spPr>
        <p:txBody>
          <a:bodyPr/>
          <a:lstStyle/>
          <a:p>
            <a:r>
              <a:rPr lang="en-VN" dirty="0"/>
              <a:t>Single Sign On (SSO)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BFB8A3-45FF-0F4D-8F51-5F735BD0738D}"/>
              </a:ext>
            </a:extLst>
          </p:cNvPr>
          <p:cNvCxnSpPr>
            <a:cxnSpLocks/>
          </p:cNvCxnSpPr>
          <p:nvPr/>
        </p:nvCxnSpPr>
        <p:spPr>
          <a:xfrm flipH="1">
            <a:off x="2256125" y="3276517"/>
            <a:ext cx="6969350" cy="1741778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2DD5FF-30CC-6C4D-ABC0-298B64164BCE}"/>
              </a:ext>
            </a:extLst>
          </p:cNvPr>
          <p:cNvCxnSpPr>
            <a:cxnSpLocks/>
          </p:cNvCxnSpPr>
          <p:nvPr/>
        </p:nvCxnSpPr>
        <p:spPr>
          <a:xfrm>
            <a:off x="2688190" y="2514056"/>
            <a:ext cx="6332262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394C6C-6DF4-3E40-A47B-3BF79B691B72}"/>
              </a:ext>
            </a:extLst>
          </p:cNvPr>
          <p:cNvCxnSpPr>
            <a:cxnSpLocks/>
          </p:cNvCxnSpPr>
          <p:nvPr/>
        </p:nvCxnSpPr>
        <p:spPr>
          <a:xfrm flipH="1">
            <a:off x="2688190" y="2124815"/>
            <a:ext cx="6248691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Key">
            <a:extLst>
              <a:ext uri="{FF2B5EF4-FFF2-40B4-BE49-F238E27FC236}">
                <a16:creationId xmlns:a16="http://schemas.microsoft.com/office/drawing/2014/main" id="{731DBFA3-6AE6-5849-94BA-D393FAA20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1514" y="1231197"/>
            <a:ext cx="914400" cy="914400"/>
          </a:xfrm>
          <a:prstGeom prst="rect">
            <a:avLst/>
          </a:prstGeom>
        </p:spPr>
      </p:pic>
      <p:pic>
        <p:nvPicPr>
          <p:cNvPr id="37" name="Graphic 36" descr="Key">
            <a:extLst>
              <a:ext uri="{FF2B5EF4-FFF2-40B4-BE49-F238E27FC236}">
                <a16:creationId xmlns:a16="http://schemas.microsoft.com/office/drawing/2014/main" id="{36612D1B-005B-7148-BDDE-472849998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3838" y="1197669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0FD17F-BF14-3748-889F-1DADABCC5D57}"/>
              </a:ext>
            </a:extLst>
          </p:cNvPr>
          <p:cNvSpPr txBox="1"/>
          <p:nvPr/>
        </p:nvSpPr>
        <p:spPr>
          <a:xfrm>
            <a:off x="7304634" y="1470204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Token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F1F43-DA6F-034E-9943-30AE54D3FC33}"/>
              </a:ext>
            </a:extLst>
          </p:cNvPr>
          <p:cNvSpPr txBox="1"/>
          <p:nvPr/>
        </p:nvSpPr>
        <p:spPr>
          <a:xfrm>
            <a:off x="3995034" y="1457565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7EA9ABF9-8A14-C34E-8BAB-B9F649CB5F39}"/>
              </a:ext>
            </a:extLst>
          </p:cNvPr>
          <p:cNvSpPr/>
          <p:nvPr/>
        </p:nvSpPr>
        <p:spPr>
          <a:xfrm flipH="1" flipV="1">
            <a:off x="5599063" y="1385522"/>
            <a:ext cx="581640" cy="538695"/>
          </a:xfrm>
          <a:prstGeom prst="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49B1-D689-354A-89A1-50320686C3C9}"/>
              </a:ext>
            </a:extLst>
          </p:cNvPr>
          <p:cNvCxnSpPr>
            <a:cxnSpLocks/>
          </p:cNvCxnSpPr>
          <p:nvPr/>
        </p:nvCxnSpPr>
        <p:spPr>
          <a:xfrm>
            <a:off x="1911272" y="3283131"/>
            <a:ext cx="0" cy="1484599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Gingerbread cookie">
            <a:extLst>
              <a:ext uri="{FF2B5EF4-FFF2-40B4-BE49-F238E27FC236}">
                <a16:creationId xmlns:a16="http://schemas.microsoft.com/office/drawing/2014/main" id="{9BA21A27-BD61-3749-8821-9452CC8DE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6889" y="3542470"/>
            <a:ext cx="774567" cy="774567"/>
          </a:xfrm>
          <a:prstGeom prst="rect">
            <a:avLst/>
          </a:prstGeom>
        </p:spPr>
      </p:pic>
      <p:pic>
        <p:nvPicPr>
          <p:cNvPr id="30" name="Graphic 29" descr="Gingerbread cookie">
            <a:extLst>
              <a:ext uri="{FF2B5EF4-FFF2-40B4-BE49-F238E27FC236}">
                <a16:creationId xmlns:a16="http://schemas.microsoft.com/office/drawing/2014/main" id="{2E7D2FCD-3329-6547-91B0-EBE96305FA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3898" y="3368617"/>
            <a:ext cx="774567" cy="774567"/>
          </a:xfrm>
          <a:prstGeom prst="rect">
            <a:avLst/>
          </a:prstGeom>
        </p:spPr>
      </p:pic>
      <p:pic>
        <p:nvPicPr>
          <p:cNvPr id="33" name="Graphic 32" descr="Internet">
            <a:extLst>
              <a:ext uri="{FF2B5EF4-FFF2-40B4-BE49-F238E27FC236}">
                <a16:creationId xmlns:a16="http://schemas.microsoft.com/office/drawing/2014/main" id="{1CC1D137-8B3D-EE4F-980B-3B9CA30FCF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3652" y="4317037"/>
            <a:ext cx="1934424" cy="193442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E6850A-5AA9-C448-A103-0F568D486B0F}"/>
              </a:ext>
            </a:extLst>
          </p:cNvPr>
          <p:cNvCxnSpPr>
            <a:cxnSpLocks/>
          </p:cNvCxnSpPr>
          <p:nvPr/>
        </p:nvCxnSpPr>
        <p:spPr>
          <a:xfrm flipV="1">
            <a:off x="2417995" y="5182796"/>
            <a:ext cx="6511805" cy="9902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94B36D-31B7-B94D-9354-230D31B958D8}"/>
              </a:ext>
            </a:extLst>
          </p:cNvPr>
          <p:cNvCxnSpPr>
            <a:cxnSpLocks/>
          </p:cNvCxnSpPr>
          <p:nvPr/>
        </p:nvCxnSpPr>
        <p:spPr>
          <a:xfrm flipV="1">
            <a:off x="9615910" y="3334142"/>
            <a:ext cx="0" cy="1233101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3DB450-6E92-4141-A83C-14489047AE0F}"/>
              </a:ext>
            </a:extLst>
          </p:cNvPr>
          <p:cNvCxnSpPr>
            <a:cxnSpLocks/>
          </p:cNvCxnSpPr>
          <p:nvPr/>
        </p:nvCxnSpPr>
        <p:spPr>
          <a:xfrm>
            <a:off x="9960763" y="3334142"/>
            <a:ext cx="0" cy="1279703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Graphic 42" descr="Key">
            <a:extLst>
              <a:ext uri="{FF2B5EF4-FFF2-40B4-BE49-F238E27FC236}">
                <a16:creationId xmlns:a16="http://schemas.microsoft.com/office/drawing/2014/main" id="{0F70B33F-17D7-9046-90F6-360D02EF9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94437" y="3150791"/>
            <a:ext cx="914400" cy="914400"/>
          </a:xfrm>
          <a:prstGeom prst="rect">
            <a:avLst/>
          </a:prstGeom>
        </p:spPr>
      </p:pic>
      <p:pic>
        <p:nvPicPr>
          <p:cNvPr id="44" name="Graphic 43" descr="Key">
            <a:extLst>
              <a:ext uri="{FF2B5EF4-FFF2-40B4-BE49-F238E27FC236}">
                <a16:creationId xmlns:a16="http://schemas.microsoft.com/office/drawing/2014/main" id="{4AD95231-5D4C-2145-AA0F-78A9C2C698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3302" y="3842112"/>
            <a:ext cx="914400" cy="9144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CB3E61-62D2-D54A-9A25-71B7F9E2F0E1}"/>
              </a:ext>
            </a:extLst>
          </p:cNvPr>
          <p:cNvCxnSpPr>
            <a:cxnSpLocks/>
          </p:cNvCxnSpPr>
          <p:nvPr/>
        </p:nvCxnSpPr>
        <p:spPr>
          <a:xfrm flipH="1">
            <a:off x="2417995" y="5486566"/>
            <a:ext cx="6395657" cy="85265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Graphic 49" descr="Gingerbread cookie">
            <a:extLst>
              <a:ext uri="{FF2B5EF4-FFF2-40B4-BE49-F238E27FC236}">
                <a16:creationId xmlns:a16="http://schemas.microsoft.com/office/drawing/2014/main" id="{12E4D9D3-8807-0146-814D-6D4D22A3F2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2564" y="5551849"/>
            <a:ext cx="774567" cy="7745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9E9C205-52A7-CD48-8B1B-84FCE89AE300}"/>
              </a:ext>
            </a:extLst>
          </p:cNvPr>
          <p:cNvSpPr txBox="1"/>
          <p:nvPr/>
        </p:nvSpPr>
        <p:spPr>
          <a:xfrm>
            <a:off x="9351091" y="587959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 2</a:t>
            </a:r>
          </a:p>
        </p:txBody>
      </p:sp>
    </p:spTree>
    <p:extLst>
      <p:ext uri="{BB962C8B-B14F-4D97-AF65-F5344CB8AC3E}">
        <p14:creationId xmlns:p14="http://schemas.microsoft.com/office/powerpoint/2010/main" val="10016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38" grpId="0"/>
      <p:bldP spid="39" grpId="0"/>
      <p:bldP spid="40" grpId="0" animBg="1"/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033" y="3006143"/>
            <a:ext cx="10515600" cy="538696"/>
          </a:xfrm>
        </p:spPr>
        <p:txBody>
          <a:bodyPr/>
          <a:lstStyle/>
          <a:p>
            <a:r>
              <a:rPr lang="en-VN" dirty="0"/>
              <a:t>Client Credentials flow</a:t>
            </a:r>
          </a:p>
        </p:txBody>
      </p:sp>
    </p:spTree>
    <p:extLst>
      <p:ext uri="{BB962C8B-B14F-4D97-AF65-F5344CB8AC3E}">
        <p14:creationId xmlns:p14="http://schemas.microsoft.com/office/powerpoint/2010/main" val="1538514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Verify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B9E67-F8BE-9D43-B341-D44A2E5B39BA}"/>
              </a:ext>
            </a:extLst>
          </p:cNvPr>
          <p:cNvSpPr/>
          <p:nvPr/>
        </p:nvSpPr>
        <p:spPr>
          <a:xfrm>
            <a:off x="1518787" y="1262809"/>
            <a:ext cx="10259155" cy="214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Does the token really come from trusted authority?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Is the Token’s content not changed?</a:t>
            </a: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7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1B9F-2D40-6046-99FC-34816E82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How does the client/api verify token?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EB48-6C07-FF44-9014-FCC7F11CE2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VN" dirty="0"/>
              <a:t>Identity Provider creates hash of token’s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VN" dirty="0"/>
              <a:t>Hash is encypted using Private Key</a:t>
            </a:r>
          </a:p>
          <a:p>
            <a:pPr marL="514350" indent="-514350">
              <a:buFont typeface="+mj-lt"/>
              <a:buAutoNum type="arabicPeriod"/>
            </a:pPr>
            <a:r>
              <a:rPr lang="en-VN" dirty="0"/>
              <a:t>Encrypted value is included in Token that return to Client/API (Signature)</a:t>
            </a:r>
          </a:p>
          <a:p>
            <a:pPr marL="514350" indent="-514350">
              <a:buFont typeface="+mj-lt"/>
              <a:buAutoNum type="arabicPeriod"/>
            </a:pPr>
            <a:r>
              <a:rPr lang="en-VN" dirty="0"/>
              <a:t>Client/API uses public key to decypt </a:t>
            </a:r>
          </a:p>
          <a:p>
            <a:pPr marL="514350" indent="-514350">
              <a:buFont typeface="+mj-lt"/>
              <a:buAutoNum type="arabicPeriod"/>
            </a:pPr>
            <a:r>
              <a:rPr lang="en-VN" dirty="0"/>
              <a:t>Client/API hash readable content in Token</a:t>
            </a:r>
          </a:p>
          <a:p>
            <a:pPr marL="514350" indent="-514350">
              <a:buFont typeface="+mj-lt"/>
              <a:buAutoNum type="arabicPeriod"/>
            </a:pPr>
            <a:r>
              <a:rPr lang="en-VN" dirty="0"/>
              <a:t>Compare (5) with (4)</a:t>
            </a:r>
          </a:p>
        </p:txBody>
      </p:sp>
    </p:spTree>
    <p:extLst>
      <p:ext uri="{BB962C8B-B14F-4D97-AF65-F5344CB8AC3E}">
        <p14:creationId xmlns:p14="http://schemas.microsoft.com/office/powerpoint/2010/main" val="16961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Self-contained Access Token </a:t>
            </a:r>
          </a:p>
        </p:txBody>
      </p:sp>
      <p:pic>
        <p:nvPicPr>
          <p:cNvPr id="5" name="Graphic 4" descr="Key">
            <a:extLst>
              <a:ext uri="{FF2B5EF4-FFF2-40B4-BE49-F238E27FC236}">
                <a16:creationId xmlns:a16="http://schemas.microsoft.com/office/drawing/2014/main" id="{54BA5986-1882-2F43-BFB4-C57F6708B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9046" y="1412513"/>
            <a:ext cx="2786954" cy="2786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422CD-809E-0044-90FF-3DABDC1A6248}"/>
              </a:ext>
            </a:extLst>
          </p:cNvPr>
          <p:cNvSpPr txBox="1"/>
          <p:nvPr/>
        </p:nvSpPr>
        <p:spPr>
          <a:xfrm>
            <a:off x="6096000" y="2603741"/>
            <a:ext cx="289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E9AE0FB5-6279-FE47-B832-8BFB9607F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8800" y="3547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3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Refresh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9E8E5-213A-474A-AD32-90CBDE01F9F4}"/>
              </a:ext>
            </a:extLst>
          </p:cNvPr>
          <p:cNvSpPr/>
          <p:nvPr/>
        </p:nvSpPr>
        <p:spPr>
          <a:xfrm>
            <a:off x="1518787" y="1262809"/>
            <a:ext cx="8314392" cy="3820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Separate Token with Access Token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Used to get new Access Token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User don’t need to re-authenticate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Longer expiration time than access token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9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Refresh Token</a:t>
            </a:r>
          </a:p>
        </p:txBody>
      </p:sp>
      <p:pic>
        <p:nvPicPr>
          <p:cNvPr id="23" name="Graphic 22" descr="Internet">
            <a:extLst>
              <a:ext uri="{FF2B5EF4-FFF2-40B4-BE49-F238E27FC236}">
                <a16:creationId xmlns:a16="http://schemas.microsoft.com/office/drawing/2014/main" id="{2F5683DD-31A5-1C4F-A033-21F391E18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85" y="2589221"/>
            <a:ext cx="1934424" cy="1934424"/>
          </a:xfrm>
          <a:prstGeom prst="rect">
            <a:avLst/>
          </a:prstGeom>
        </p:spPr>
      </p:pic>
      <p:pic>
        <p:nvPicPr>
          <p:cNvPr id="25" name="Graphic 24" descr="Safe">
            <a:extLst>
              <a:ext uri="{FF2B5EF4-FFF2-40B4-BE49-F238E27FC236}">
                <a16:creationId xmlns:a16="http://schemas.microsoft.com/office/drawing/2014/main" id="{89DB7843-F3C6-8F45-9A8E-7596A2BC7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9800" y="2574700"/>
            <a:ext cx="2424000" cy="2424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5BF694-DC69-8B46-86B5-441DD9285D40}"/>
              </a:ext>
            </a:extLst>
          </p:cNvPr>
          <p:cNvSpPr txBox="1"/>
          <p:nvPr/>
        </p:nvSpPr>
        <p:spPr>
          <a:xfrm>
            <a:off x="9298977" y="482855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D958C-D8D6-D54F-85E4-F3E17AA7DBB1}"/>
              </a:ext>
            </a:extLst>
          </p:cNvPr>
          <p:cNvSpPr txBox="1"/>
          <p:nvPr/>
        </p:nvSpPr>
        <p:spPr>
          <a:xfrm>
            <a:off x="1326612" y="421334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5CD5A7-9C61-9A47-A941-56C1CD701E6E}"/>
              </a:ext>
            </a:extLst>
          </p:cNvPr>
          <p:cNvCxnSpPr>
            <a:cxnSpLocks/>
          </p:cNvCxnSpPr>
          <p:nvPr/>
        </p:nvCxnSpPr>
        <p:spPr>
          <a:xfrm>
            <a:off x="2681109" y="3900816"/>
            <a:ext cx="6332262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BE1F77-C28E-7443-803D-1FA36D28E434}"/>
              </a:ext>
            </a:extLst>
          </p:cNvPr>
          <p:cNvCxnSpPr>
            <a:cxnSpLocks/>
          </p:cNvCxnSpPr>
          <p:nvPr/>
        </p:nvCxnSpPr>
        <p:spPr>
          <a:xfrm flipH="1">
            <a:off x="2681109" y="3440325"/>
            <a:ext cx="6248691" cy="0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Key">
            <a:extLst>
              <a:ext uri="{FF2B5EF4-FFF2-40B4-BE49-F238E27FC236}">
                <a16:creationId xmlns:a16="http://schemas.microsoft.com/office/drawing/2014/main" id="{3A34A8B7-EE51-784C-8935-1501EC665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4988" y="2608228"/>
            <a:ext cx="914400" cy="914400"/>
          </a:xfrm>
          <a:prstGeom prst="rect">
            <a:avLst/>
          </a:prstGeom>
        </p:spPr>
      </p:pic>
      <p:pic>
        <p:nvPicPr>
          <p:cNvPr id="36" name="Graphic 35" descr="Key">
            <a:extLst>
              <a:ext uri="{FF2B5EF4-FFF2-40B4-BE49-F238E27FC236}">
                <a16:creationId xmlns:a16="http://schemas.microsoft.com/office/drawing/2014/main" id="{CEEC2AE7-EE39-6447-A44A-9B1CA91263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7312" y="2574700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28EF30-58ED-3445-95FB-D463CBFFC92C}"/>
              </a:ext>
            </a:extLst>
          </p:cNvPr>
          <p:cNvSpPr txBox="1"/>
          <p:nvPr/>
        </p:nvSpPr>
        <p:spPr>
          <a:xfrm>
            <a:off x="7348108" y="2847235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Token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9B0D-96F4-EE49-AFAB-E5545919A842}"/>
              </a:ext>
            </a:extLst>
          </p:cNvPr>
          <p:cNvSpPr txBox="1"/>
          <p:nvPr/>
        </p:nvSpPr>
        <p:spPr>
          <a:xfrm>
            <a:off x="4038508" y="2834596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Access Token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73A71EBD-544E-A049-8CA3-E5D4C4FD5A4E}"/>
              </a:ext>
            </a:extLst>
          </p:cNvPr>
          <p:cNvSpPr/>
          <p:nvPr/>
        </p:nvSpPr>
        <p:spPr>
          <a:xfrm flipH="1" flipV="1">
            <a:off x="5642537" y="2762553"/>
            <a:ext cx="581640" cy="538695"/>
          </a:xfrm>
          <a:prstGeom prst="pl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41" name="Graphic 40" descr="Key">
            <a:extLst>
              <a:ext uri="{FF2B5EF4-FFF2-40B4-BE49-F238E27FC236}">
                <a16:creationId xmlns:a16="http://schemas.microsoft.com/office/drawing/2014/main" id="{0071EC89-0C27-0843-AFFB-F684FAF01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5533" y="3834230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50ACA9-284C-1A4F-AD9E-201D883DB8C5}"/>
              </a:ext>
            </a:extLst>
          </p:cNvPr>
          <p:cNvSpPr txBox="1"/>
          <p:nvPr/>
        </p:nvSpPr>
        <p:spPr>
          <a:xfrm>
            <a:off x="5586316" y="4094339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Refresh Token</a:t>
            </a:r>
          </a:p>
        </p:txBody>
      </p:sp>
    </p:spTree>
    <p:extLst>
      <p:ext uri="{BB962C8B-B14F-4D97-AF65-F5344CB8AC3E}">
        <p14:creationId xmlns:p14="http://schemas.microsoft.com/office/powerpoint/2010/main" val="29982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Reference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9E8E5-213A-474A-AD32-90CBDE01F9F4}"/>
              </a:ext>
            </a:extLst>
          </p:cNvPr>
          <p:cNvSpPr/>
          <p:nvPr/>
        </p:nvSpPr>
        <p:spPr>
          <a:xfrm>
            <a:off x="1518787" y="1262809"/>
            <a:ext cx="8658845" cy="2989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Alternative for Refresh Token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An Access Token that doesn’t include claim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dirty="0">
                <a:solidFill>
                  <a:schemeClr val="accent3"/>
                </a:solidFill>
                <a:latin typeface="SFMono-Regular"/>
              </a:rPr>
              <a:t>Reference Token contain Unique ID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Refresh Token</a:t>
            </a:r>
          </a:p>
        </p:txBody>
      </p:sp>
      <p:pic>
        <p:nvPicPr>
          <p:cNvPr id="25" name="Graphic 24" descr="Safe">
            <a:extLst>
              <a:ext uri="{FF2B5EF4-FFF2-40B4-BE49-F238E27FC236}">
                <a16:creationId xmlns:a16="http://schemas.microsoft.com/office/drawing/2014/main" id="{89DB7843-F3C6-8F45-9A8E-7596A2BC7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33" y="2591633"/>
            <a:ext cx="2424000" cy="2424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5BF694-DC69-8B46-86B5-441DD9285D40}"/>
              </a:ext>
            </a:extLst>
          </p:cNvPr>
          <p:cNvSpPr txBox="1"/>
          <p:nvPr/>
        </p:nvSpPr>
        <p:spPr>
          <a:xfrm>
            <a:off x="8706310" y="484548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Identity Provider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D958C-D8D6-D54F-85E4-F3E17AA7DBB1}"/>
              </a:ext>
            </a:extLst>
          </p:cNvPr>
          <p:cNvSpPr txBox="1"/>
          <p:nvPr/>
        </p:nvSpPr>
        <p:spPr>
          <a:xfrm>
            <a:off x="1928694" y="423027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5CD5A7-9C61-9A47-A941-56C1CD701E6E}"/>
              </a:ext>
            </a:extLst>
          </p:cNvPr>
          <p:cNvCxnSpPr>
            <a:cxnSpLocks/>
          </p:cNvCxnSpPr>
          <p:nvPr/>
        </p:nvCxnSpPr>
        <p:spPr>
          <a:xfrm>
            <a:off x="3307389" y="3445933"/>
            <a:ext cx="5231849" cy="23083"/>
          </a:xfrm>
          <a:prstGeom prst="straightConnector1">
            <a:avLst/>
          </a:prstGeom>
          <a:ln w="57150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FBA68-2A62-7448-918F-3DC770B5C66E}"/>
              </a:ext>
            </a:extLst>
          </p:cNvPr>
          <p:cNvSpPr txBox="1"/>
          <p:nvPr/>
        </p:nvSpPr>
        <p:spPr>
          <a:xfrm>
            <a:off x="8365403" y="2268467"/>
            <a:ext cx="1505540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Introspection</a:t>
            </a:r>
          </a:p>
          <a:p>
            <a:pPr algn="ctr"/>
            <a:r>
              <a:rPr lang="en-VN" dirty="0">
                <a:solidFill>
                  <a:schemeClr val="bg1"/>
                </a:solidFill>
              </a:rPr>
              <a:t>endpoint</a:t>
            </a:r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7CC43DAA-45C0-644B-B217-606A5E89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5522" y="2418406"/>
            <a:ext cx="1811867" cy="18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397" y="3019590"/>
            <a:ext cx="10515600" cy="538696"/>
          </a:xfrm>
        </p:spPr>
        <p:txBody>
          <a:bodyPr/>
          <a:lstStyle/>
          <a:p>
            <a:r>
              <a:rPr lang="en-VN" dirty="0"/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164964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907E-EEDC-104B-B6B6-0EA442A8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Authentication in ASP .NET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8A6B0-3294-AB41-BA8A-0BB0CD86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24" y="1590231"/>
            <a:ext cx="2133763" cy="2609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A708C7-06C1-1744-99AD-91922CA23874}"/>
              </a:ext>
            </a:extLst>
          </p:cNvPr>
          <p:cNvSpPr txBox="1"/>
          <p:nvPr/>
        </p:nvSpPr>
        <p:spPr>
          <a:xfrm>
            <a:off x="3980170" y="4442653"/>
            <a:ext cx="4743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sz="2800" dirty="0"/>
              <a:t>Cookie Authentication </a:t>
            </a:r>
          </a:p>
          <a:p>
            <a:pPr marL="285750" indent="-285750">
              <a:buFontTx/>
              <a:buChar char="-"/>
            </a:pPr>
            <a:r>
              <a:rPr lang="en-VN" sz="2800" dirty="0"/>
              <a:t>Identity Framework</a:t>
            </a:r>
          </a:p>
          <a:p>
            <a:pPr marL="285750" indent="-285750">
              <a:buFontTx/>
              <a:buChar char="-"/>
            </a:pPr>
            <a:r>
              <a:rPr lang="en-VN" sz="2800" dirty="0"/>
              <a:t>Identity Provider</a:t>
            </a:r>
          </a:p>
        </p:txBody>
      </p:sp>
    </p:spTree>
    <p:extLst>
      <p:ext uri="{BB962C8B-B14F-4D97-AF65-F5344CB8AC3E}">
        <p14:creationId xmlns:p14="http://schemas.microsoft.com/office/powerpoint/2010/main" val="9943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228A4385-ECB7-A14E-A101-B579F54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150" y="1580755"/>
            <a:ext cx="10515600" cy="538696"/>
          </a:xfrm>
        </p:spPr>
        <p:txBody>
          <a:bodyPr/>
          <a:lstStyle/>
          <a:p>
            <a:r>
              <a:rPr lang="en-VN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96A06-80C0-2742-9FB0-2C6AABF77C8D}"/>
              </a:ext>
            </a:extLst>
          </p:cNvPr>
          <p:cNvSpPr txBox="1"/>
          <p:nvPr/>
        </p:nvSpPr>
        <p:spPr>
          <a:xfrm>
            <a:off x="686115" y="2729753"/>
            <a:ext cx="112213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/>
              <a:t>Source Code: </a:t>
            </a:r>
            <a:r>
              <a:rPr lang="en-US" sz="2800" dirty="0">
                <a:hlinkClick r:id="rId3"/>
              </a:rPr>
              <a:t>https://github.com/thanhle0212/IdentityProviderSample</a:t>
            </a:r>
            <a:endParaRPr lang="en-US" sz="2800" dirty="0"/>
          </a:p>
          <a:p>
            <a:r>
              <a:rPr lang="en-VN" sz="2800" dirty="0"/>
              <a:t>Email: </a:t>
            </a:r>
            <a:r>
              <a:rPr lang="en-VN" sz="2800" dirty="0">
                <a:hlinkClick r:id="rId4"/>
              </a:rPr>
              <a:t>letienthanh0212@gmail.com</a:t>
            </a:r>
            <a:endParaRPr lang="en-VN" sz="2800" dirty="0"/>
          </a:p>
          <a:p>
            <a:r>
              <a:rPr lang="en-VN" sz="2800" dirty="0"/>
              <a:t>Skype: lethanh212</a:t>
            </a:r>
          </a:p>
          <a:p>
            <a:r>
              <a:rPr lang="en-VN" sz="2800" dirty="0"/>
              <a:t>Medium: </a:t>
            </a:r>
            <a:r>
              <a:rPr lang="en-US" sz="2800" dirty="0">
                <a:hlinkClick r:id="rId5"/>
              </a:rPr>
              <a:t>https://medium.com/@letienthanh0212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063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4B3E78-00D7-A349-BE1B-7DC42A10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Authorization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13FF6-8F40-7B45-888F-B010C4D4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3458745"/>
            <a:ext cx="3036092" cy="3036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3EDD23-9E70-1049-9C08-7594BF2C0C61}"/>
              </a:ext>
            </a:extLst>
          </p:cNvPr>
          <p:cNvSpPr txBox="1"/>
          <p:nvPr/>
        </p:nvSpPr>
        <p:spPr>
          <a:xfrm>
            <a:off x="1471613" y="-1743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E07D23-1AB9-454E-81C4-96D2FE7FA2E3}"/>
              </a:ext>
            </a:extLst>
          </p:cNvPr>
          <p:cNvCxnSpPr>
            <a:cxnSpLocks/>
          </p:cNvCxnSpPr>
          <p:nvPr/>
        </p:nvCxnSpPr>
        <p:spPr>
          <a:xfrm flipV="1">
            <a:off x="7000874" y="5258970"/>
            <a:ext cx="1757364" cy="1"/>
          </a:xfrm>
          <a:prstGeom prst="straightConnector1">
            <a:avLst/>
          </a:prstGeom>
          <a:ln w="104775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E810C7-1DCB-664D-AAC4-1919F9F9975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8108" y="2286000"/>
            <a:ext cx="0" cy="1172745"/>
          </a:xfrm>
          <a:prstGeom prst="straightConnector1">
            <a:avLst/>
          </a:prstGeom>
          <a:ln w="104775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ED2A154-A82E-0648-911E-AA0C864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08" y="738773"/>
            <a:ext cx="1422400" cy="142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416DF7-22A9-B640-9259-A055F74E4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66" y="3458745"/>
            <a:ext cx="3251200" cy="325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5DE683-7DE2-E04E-BA38-AD6F6B79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98" y="4008394"/>
            <a:ext cx="2263030" cy="23876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B535A5-1470-E544-BAC5-E9C1076EA351}"/>
              </a:ext>
            </a:extLst>
          </p:cNvPr>
          <p:cNvCxnSpPr>
            <a:cxnSpLocks/>
          </p:cNvCxnSpPr>
          <p:nvPr/>
        </p:nvCxnSpPr>
        <p:spPr>
          <a:xfrm flipH="1">
            <a:off x="2537249" y="5258970"/>
            <a:ext cx="2120475" cy="0"/>
          </a:xfrm>
          <a:prstGeom prst="straightConnector1">
            <a:avLst/>
          </a:prstGeom>
          <a:ln w="104775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8E303D-55D7-2040-890A-944CFF10DEC8}"/>
              </a:ext>
            </a:extLst>
          </p:cNvPr>
          <p:cNvSpPr txBox="1"/>
          <p:nvPr/>
        </p:nvSpPr>
        <p:spPr>
          <a:xfrm>
            <a:off x="3222229" y="4597250"/>
            <a:ext cx="94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415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0938-4DD5-B646-A2DF-2B5BAB14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Setting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621E-172D-3746-B369-D5FCCD2ABA7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VN" dirty="0"/>
              <a:t>Create sample application – Book Store.</a:t>
            </a:r>
          </a:p>
          <a:p>
            <a:r>
              <a:rPr lang="en-VN" dirty="0"/>
              <a:t>Use Entity Framework.</a:t>
            </a:r>
          </a:p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F03B0-80AC-FB43-846F-8D5639A2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2785619"/>
            <a:ext cx="9063990" cy="366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Authentication schemes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3CCE0-2E9F-E24C-81DD-7FF7AB40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4" y="2124233"/>
            <a:ext cx="2133763" cy="260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C9029-0D75-D649-BEE0-760A7CBD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0" y="1955007"/>
            <a:ext cx="2778760" cy="27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2A3E5-45D8-6E45-82AA-E775714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Claims-based Identity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94F253-230C-AF4D-BFFA-8260743EF846}"/>
              </a:ext>
            </a:extLst>
          </p:cNvPr>
          <p:cNvSpPr/>
          <p:nvPr/>
        </p:nvSpPr>
        <p:spPr>
          <a:xfrm>
            <a:off x="1371600" y="2988527"/>
            <a:ext cx="2007220" cy="10482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ClaimsPrincipal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F415F-371D-F247-9B2F-5219CF316B30}"/>
              </a:ext>
            </a:extLst>
          </p:cNvPr>
          <p:cNvSpPr/>
          <p:nvPr/>
        </p:nvSpPr>
        <p:spPr>
          <a:xfrm>
            <a:off x="4300654" y="1590908"/>
            <a:ext cx="2007220" cy="1048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ClaimsIdentity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0C889-FD34-5044-9797-0B450794DDA2}"/>
              </a:ext>
            </a:extLst>
          </p:cNvPr>
          <p:cNvSpPr/>
          <p:nvPr/>
        </p:nvSpPr>
        <p:spPr>
          <a:xfrm>
            <a:off x="4300654" y="4434468"/>
            <a:ext cx="2007220" cy="1048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ClaimsIdentity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9D3FA-6473-3441-BCA6-38D0D0AAB8AB}"/>
              </a:ext>
            </a:extLst>
          </p:cNvPr>
          <p:cNvSpPr/>
          <p:nvPr/>
        </p:nvSpPr>
        <p:spPr>
          <a:xfrm>
            <a:off x="7285464" y="420035"/>
            <a:ext cx="2007220" cy="10482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688005-686D-D146-9505-03732D93B164}"/>
              </a:ext>
            </a:extLst>
          </p:cNvPr>
          <p:cNvSpPr/>
          <p:nvPr/>
        </p:nvSpPr>
        <p:spPr>
          <a:xfrm>
            <a:off x="7285464" y="2464420"/>
            <a:ext cx="2007220" cy="10482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591A2-A7B2-8347-9147-47BB2D3AFD5E}"/>
              </a:ext>
            </a:extLst>
          </p:cNvPr>
          <p:cNvSpPr/>
          <p:nvPr/>
        </p:nvSpPr>
        <p:spPr>
          <a:xfrm>
            <a:off x="7285464" y="4434468"/>
            <a:ext cx="2007220" cy="10482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Nationality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BFDB9-6F8A-1146-9148-D6A4FF7A078E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3378820" y="2115015"/>
            <a:ext cx="921834" cy="1397619"/>
          </a:xfrm>
          <a:prstGeom prst="straightConnector1">
            <a:avLst/>
          </a:prstGeom>
          <a:ln w="53975">
            <a:solidFill>
              <a:srgbClr val="92D050"/>
            </a:solidFill>
            <a:prstDash val="sysDash"/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1148D3-4FD9-034A-B828-85A4D99A576F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378820" y="3512634"/>
            <a:ext cx="921834" cy="1445941"/>
          </a:xfrm>
          <a:prstGeom prst="straightConnector1">
            <a:avLst/>
          </a:prstGeom>
          <a:ln w="53975">
            <a:solidFill>
              <a:srgbClr val="92D050"/>
            </a:solidFill>
            <a:prstDash val="sysDash"/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723FEC-398A-7344-877E-531CBF1789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307874" y="944142"/>
            <a:ext cx="977590" cy="1170874"/>
          </a:xfrm>
          <a:prstGeom prst="straightConnector1">
            <a:avLst/>
          </a:prstGeom>
          <a:ln w="53975">
            <a:solidFill>
              <a:srgbClr val="92D050"/>
            </a:solidFill>
            <a:prstDash val="sysDash"/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B990C5-FC3F-2440-A008-FA9B03F6FC3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307874" y="2115015"/>
            <a:ext cx="977590" cy="873513"/>
          </a:xfrm>
          <a:prstGeom prst="straightConnector1">
            <a:avLst/>
          </a:prstGeom>
          <a:ln w="53975">
            <a:solidFill>
              <a:srgbClr val="92D050"/>
            </a:solidFill>
            <a:prstDash val="sysDash"/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B2E0E6-4C19-EA43-B4E8-27D7DEA5540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6307874" y="4958575"/>
            <a:ext cx="977590" cy="0"/>
          </a:xfrm>
          <a:prstGeom prst="straightConnector1">
            <a:avLst/>
          </a:prstGeom>
          <a:ln w="53975">
            <a:solidFill>
              <a:srgbClr val="92D050"/>
            </a:solidFill>
            <a:prstDash val="sysDash"/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0FCB50E-ECBA-FC43-B6CD-330EE7D7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356410" y="5180112"/>
            <a:ext cx="605883" cy="7409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1C120F-500D-764F-9D4F-D1B1F0E40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410" y="2328750"/>
            <a:ext cx="697026" cy="6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NashTech-presentation">
  <a:themeElements>
    <a:clrScheme name="Custom 2">
      <a:dk1>
        <a:srgbClr val="323232"/>
      </a:dk1>
      <a:lt1>
        <a:srgbClr val="FFFFFF"/>
      </a:lt1>
      <a:dk2>
        <a:srgbClr val="691F79"/>
      </a:dk2>
      <a:lt2>
        <a:srgbClr val="E30613"/>
      </a:lt2>
      <a:accent1>
        <a:srgbClr val="EBEBEB"/>
      </a:accent1>
      <a:accent2>
        <a:srgbClr val="576BE3"/>
      </a:accent2>
      <a:accent3>
        <a:srgbClr val="691F79"/>
      </a:accent3>
      <a:accent4>
        <a:srgbClr val="E0077E"/>
      </a:accent4>
      <a:accent5>
        <a:srgbClr val="F3AD33"/>
      </a:accent5>
      <a:accent6>
        <a:srgbClr val="E30613"/>
      </a:accent6>
      <a:hlink>
        <a:srgbClr val="E30613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143FA7C-2125-C046-95A2-7EB20C0F730B}" vid="{A4F11A2B-4704-E84A-8381-D1B1B7FD27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01DE5078C4E4CA456783E3E850129" ma:contentTypeVersion="4" ma:contentTypeDescription="Create a new document." ma:contentTypeScope="" ma:versionID="ac8d1a368a0d1eb555f010e9fd8d1764">
  <xsd:schema xmlns:xsd="http://www.w3.org/2001/XMLSchema" xmlns:xs="http://www.w3.org/2001/XMLSchema" xmlns:p="http://schemas.microsoft.com/office/2006/metadata/properties" xmlns:ns2="49e84cca-0456-43ba-b265-44a021a7272e" targetNamespace="http://schemas.microsoft.com/office/2006/metadata/properties" ma:root="true" ma:fieldsID="441a614114ac8c15da303effd3201170" ns2:_="">
    <xsd:import namespace="49e84cca-0456-43ba-b265-44a021a727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84cca-0456-43ba-b265-44a021a727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36E18D-E28E-4E19-A05D-ACBB2F623784}">
  <ds:schemaRefs>
    <ds:schemaRef ds:uri="49e84cca-0456-43ba-b265-44a021a72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6C3307-F054-4959-9144-4D96D0E24931}">
  <ds:schemaRefs>
    <ds:schemaRef ds:uri="49e84cca-0456-43ba-b265-44a021a727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NashTech Powerpoint Template</Template>
  <TotalTime>3398</TotalTime>
  <Words>843</Words>
  <Application>Microsoft Macintosh PowerPoint</Application>
  <PresentationFormat>Widescreen</PresentationFormat>
  <Paragraphs>289</Paragraphs>
  <Slides>50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LucidaGrande</vt:lpstr>
      <vt:lpstr>SFMono-Regular</vt:lpstr>
      <vt:lpstr>Wingdings</vt:lpstr>
      <vt:lpstr>NashTech-presentation</vt:lpstr>
      <vt:lpstr>Authentication and Authorization  in ASP.NET Core </vt:lpstr>
      <vt:lpstr>Prerequesites</vt:lpstr>
      <vt:lpstr>Agenda</vt:lpstr>
      <vt:lpstr>Authentication</vt:lpstr>
      <vt:lpstr>Authentication in ASP .NET Core</vt:lpstr>
      <vt:lpstr>Authorization</vt:lpstr>
      <vt:lpstr>Setting up</vt:lpstr>
      <vt:lpstr>Authentication schemes</vt:lpstr>
      <vt:lpstr>Claims-based Identity</vt:lpstr>
      <vt:lpstr>Identity Cookie</vt:lpstr>
      <vt:lpstr>Identity Cookie</vt:lpstr>
      <vt:lpstr>External Identity Providers</vt:lpstr>
      <vt:lpstr>External Identity Providers</vt:lpstr>
      <vt:lpstr>External Identity Providers</vt:lpstr>
      <vt:lpstr>Apply Google Authentication</vt:lpstr>
      <vt:lpstr>Scheme Actions</vt:lpstr>
      <vt:lpstr>Part 1 - Summary</vt:lpstr>
      <vt:lpstr>What is Identity Framework?</vt:lpstr>
      <vt:lpstr>Identity Framework Features</vt:lpstr>
      <vt:lpstr>Role and Role Claims</vt:lpstr>
      <vt:lpstr>Role and Role Claims</vt:lpstr>
      <vt:lpstr>Email functionality</vt:lpstr>
      <vt:lpstr>Confirm account without sending email</vt:lpstr>
      <vt:lpstr>SendGrid Library</vt:lpstr>
      <vt:lpstr>An application landscape</vt:lpstr>
      <vt:lpstr>A typical modern application</vt:lpstr>
      <vt:lpstr>An Identity Provider</vt:lpstr>
      <vt:lpstr>New BookStore Architecture</vt:lpstr>
      <vt:lpstr>The process of Authentication</vt:lpstr>
      <vt:lpstr>Concept of token </vt:lpstr>
      <vt:lpstr>Tokens</vt:lpstr>
      <vt:lpstr>Standards</vt:lpstr>
      <vt:lpstr>PowerPoint Presentation</vt:lpstr>
      <vt:lpstr>Front Channel</vt:lpstr>
      <vt:lpstr>Authorization Code Flow</vt:lpstr>
      <vt:lpstr>PKCE</vt:lpstr>
      <vt:lpstr>Other flows</vt:lpstr>
      <vt:lpstr>Client Credentials flow</vt:lpstr>
      <vt:lpstr>Which Flow?</vt:lpstr>
      <vt:lpstr>Single Sign On (SSO)</vt:lpstr>
      <vt:lpstr>Client Credentials flow</vt:lpstr>
      <vt:lpstr>Verify Token</vt:lpstr>
      <vt:lpstr>How does the client/api verify token?</vt:lpstr>
      <vt:lpstr>Self-contained Access Token </vt:lpstr>
      <vt:lpstr>Refresh Token</vt:lpstr>
      <vt:lpstr>Refresh Token</vt:lpstr>
      <vt:lpstr>Reference Token</vt:lpstr>
      <vt:lpstr>Refresh Token</vt:lpstr>
      <vt:lpstr>Authorization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Thien Nguyen Le Quynh</dc:creator>
  <cp:lastModifiedBy>Thanh Le Tien</cp:lastModifiedBy>
  <cp:revision>105</cp:revision>
  <dcterms:created xsi:type="dcterms:W3CDTF">2020-03-08T23:18:34Z</dcterms:created>
  <dcterms:modified xsi:type="dcterms:W3CDTF">2020-08-01T17:43:12Z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0x01010032F01DE5078C4E4CA456783E3E850129</vt:lpwstr>
  </property>
  <property fmtid="{D5CDD505-2E9C-101B-9397-08002B2CF9AE}" pid="3" name="Order">
    <vt:r8>2154200</vt:r8>
  </property>
  <property fmtid="{D5CDD505-2E9C-101B-9397-08002B2CF9AE}" pid="4" name="ComplianceAssetId">
    <vt:lpwstr/>
  </property>
</Properties>
</file>